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5" r:id="rId3"/>
    <p:sldId id="258" r:id="rId4"/>
    <p:sldId id="259" r:id="rId5"/>
    <p:sldId id="260" r:id="rId6"/>
    <p:sldId id="261" r:id="rId7"/>
    <p:sldId id="267" r:id="rId8"/>
    <p:sldId id="268" r:id="rId9"/>
    <p:sldId id="269" r:id="rId10"/>
    <p:sldId id="272" r:id="rId11"/>
    <p:sldId id="270" r:id="rId12"/>
    <p:sldId id="271" r:id="rId13"/>
    <p:sldId id="273" r:id="rId14"/>
    <p:sldId id="274"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565"/>
    <p:restoredTop sz="94646"/>
  </p:normalViewPr>
  <p:slideViewPr>
    <p:cSldViewPr snapToGrid="0">
      <p:cViewPr varScale="1">
        <p:scale>
          <a:sx n="45" d="100"/>
          <a:sy n="45" d="100"/>
        </p:scale>
        <p:origin x="208" y="1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511D3-6452-9D99-321A-C585883CCB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3C2245-B43D-95C1-46D2-DDBF27275E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677010-C2E1-CCE9-4AB8-D967B7A0463A}"/>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B1944CA3-CDDE-D28D-26D8-C969BD12E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A88EA-D46A-6C8A-3258-3C502F37E381}"/>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82855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B2781-4C9C-CC47-AD88-19C87BA979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870FC0-00FD-453E-002B-CAB8F83462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3B1FD-D0CA-5BC6-74FC-DD3114258DBC}"/>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EA326A82-C628-8721-8349-3B4CA534CF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F3F69-81F3-825B-5990-1E876E00E5D6}"/>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36610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4BA2A-ECFB-3A1B-4F53-8DCAE45E4B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ADDE5-A076-966A-E713-EF4D740410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F152D-158E-6AE6-7E5B-68A71A0D0BB2}"/>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399D9EF5-492B-1937-A695-BF5377610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177E89-E36C-0D0F-D739-DD2B54DF0EEE}"/>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74482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012B-D6AC-96A7-CF33-6FA25A34B1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7B216-3544-67CD-BD53-518A50B4E3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AE998-01AF-3825-B708-4D5795ED74D5}"/>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EF00AE86-CB63-94E6-6F58-243542042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3DD71-EB98-3A7D-8211-09406F2BDEC7}"/>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360287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F659-572C-AD63-FBE2-78DAFC7CE4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F17C8D-A31F-18CE-8736-45F960FA05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3AD14-6FC0-A2D4-D4FD-59717F13837E}"/>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DF69D8D9-0984-CA19-41DD-2D6087DE3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0884D-D873-77AC-432A-49EF8D18C1F0}"/>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77953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EB7E-6C7B-2560-14EE-DB7C38EEA4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9AFC4-07C3-B8E4-FA21-75081B068C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DC168F-CA19-2433-9A36-FE544CA931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2D76DE-1C8C-BA72-FFF3-7C0B4A6A8092}"/>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6" name="Footer Placeholder 5">
            <a:extLst>
              <a:ext uri="{FF2B5EF4-FFF2-40B4-BE49-F238E27FC236}">
                <a16:creationId xmlns:a16="http://schemas.microsoft.com/office/drawing/2014/main" id="{35C91AD5-2F41-C89E-15AC-7B2D0AD81A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DCEEF-5B97-DD03-3AD7-4D717111B55E}"/>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4858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D56B-0694-AE16-41F3-C0F2C7D93C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AFC58-7BDB-1B3F-B356-65D665A1C5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4687F3-089F-2E85-F92B-EBAC79047D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E8369F-F9B6-CC6F-18F3-920180FEF6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442E94-BA6F-9A3E-1DBF-F75406F238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1A6DB0-FFB9-4E52-E7AF-1D3CEB061C24}"/>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8" name="Footer Placeholder 7">
            <a:extLst>
              <a:ext uri="{FF2B5EF4-FFF2-40B4-BE49-F238E27FC236}">
                <a16:creationId xmlns:a16="http://schemas.microsoft.com/office/drawing/2014/main" id="{0C7FDBE5-4C21-D8D4-7C7A-7A7F227D11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FD24AC-C752-AFD9-9A45-7CC667B21BD1}"/>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369325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6089-2DA8-303D-50D9-8197062CB2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AD2DA8-B7FF-CD5D-C419-CDDD5D98ADC8}"/>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4" name="Footer Placeholder 3">
            <a:extLst>
              <a:ext uri="{FF2B5EF4-FFF2-40B4-BE49-F238E27FC236}">
                <a16:creationId xmlns:a16="http://schemas.microsoft.com/office/drawing/2014/main" id="{230645F4-8A50-0874-9CEC-65E1DD307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44BFD-9124-92C8-6A18-B519E3D29635}"/>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351582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DB4A0-3BF3-E2DE-2C89-B208896CED73}"/>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3" name="Footer Placeholder 2">
            <a:extLst>
              <a:ext uri="{FF2B5EF4-FFF2-40B4-BE49-F238E27FC236}">
                <a16:creationId xmlns:a16="http://schemas.microsoft.com/office/drawing/2014/main" id="{63A29445-3AB5-FE20-9BCC-6DC251BA2E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5B976-3C28-5F0E-B181-AB69E9DB3CA4}"/>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427071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624A-C938-0A63-A314-2466382E9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317EFE-F9B2-B25D-C7D3-F85A994F97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CD6D1A-395F-1518-6D7F-FA9EB3226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5E254-8744-A7A0-6179-830A302F4E33}"/>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6" name="Footer Placeholder 5">
            <a:extLst>
              <a:ext uri="{FF2B5EF4-FFF2-40B4-BE49-F238E27FC236}">
                <a16:creationId xmlns:a16="http://schemas.microsoft.com/office/drawing/2014/main" id="{5DF7B390-99A6-9D74-8191-3729364AA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E4A199-8314-9221-7B7C-92B2070EBE43}"/>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22300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6BD51-8C2D-F34E-4C92-48D186111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D44F2C-2850-1541-6271-92A67B022A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C8CE8D-739A-F2AF-2C45-3213045F86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A238E2-F3D5-259E-1918-392D2AC8B043}"/>
              </a:ext>
            </a:extLst>
          </p:cNvPr>
          <p:cNvSpPr>
            <a:spLocks noGrp="1"/>
          </p:cNvSpPr>
          <p:nvPr>
            <p:ph type="dt" sz="half" idx="10"/>
          </p:nvPr>
        </p:nvSpPr>
        <p:spPr/>
        <p:txBody>
          <a:bodyPr/>
          <a:lstStyle/>
          <a:p>
            <a:fld id="{5E882095-6E24-DB44-A279-5D72D1F074CC}" type="datetimeFigureOut">
              <a:rPr lang="en-US" smtClean="0"/>
              <a:t>7/9/23</a:t>
            </a:fld>
            <a:endParaRPr lang="en-US"/>
          </a:p>
        </p:txBody>
      </p:sp>
      <p:sp>
        <p:nvSpPr>
          <p:cNvPr id="6" name="Footer Placeholder 5">
            <a:extLst>
              <a:ext uri="{FF2B5EF4-FFF2-40B4-BE49-F238E27FC236}">
                <a16:creationId xmlns:a16="http://schemas.microsoft.com/office/drawing/2014/main" id="{9CD1FFF5-B4DE-95A0-9797-5AE5DED65D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0ECC6E-BD49-185B-BCEE-899C3D57CB48}"/>
              </a:ext>
            </a:extLst>
          </p:cNvPr>
          <p:cNvSpPr>
            <a:spLocks noGrp="1"/>
          </p:cNvSpPr>
          <p:nvPr>
            <p:ph type="sldNum" sz="quarter" idx="12"/>
          </p:nvPr>
        </p:nvSpPr>
        <p:spPr/>
        <p:txBody>
          <a:bodyPr/>
          <a:lstStyle/>
          <a:p>
            <a:fld id="{D2BC22A3-C2D8-864A-BF2B-D18774AC1E0A}" type="slidenum">
              <a:rPr lang="en-US" smtClean="0"/>
              <a:t>‹#›</a:t>
            </a:fld>
            <a:endParaRPr lang="en-US"/>
          </a:p>
        </p:txBody>
      </p:sp>
    </p:spTree>
    <p:extLst>
      <p:ext uri="{BB962C8B-B14F-4D97-AF65-F5344CB8AC3E}">
        <p14:creationId xmlns:p14="http://schemas.microsoft.com/office/powerpoint/2010/main" val="1881245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E3071-CB4B-D27D-438A-04493A5249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9FCA02-C433-56A7-45EF-2178E91C7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B6DDD-EBA1-70A6-A660-A1FDBEA28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82095-6E24-DB44-A279-5D72D1F074CC}" type="datetimeFigureOut">
              <a:rPr lang="en-US" smtClean="0"/>
              <a:t>7/9/23</a:t>
            </a:fld>
            <a:endParaRPr lang="en-US"/>
          </a:p>
        </p:txBody>
      </p:sp>
      <p:sp>
        <p:nvSpPr>
          <p:cNvPr id="5" name="Footer Placeholder 4">
            <a:extLst>
              <a:ext uri="{FF2B5EF4-FFF2-40B4-BE49-F238E27FC236}">
                <a16:creationId xmlns:a16="http://schemas.microsoft.com/office/drawing/2014/main" id="{82BD54F0-1483-C24F-137D-01AEE19D3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B1E0D9-B811-BF10-5F09-0EB095A7A6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C22A3-C2D8-864A-BF2B-D18774AC1E0A}" type="slidenum">
              <a:rPr lang="en-US" smtClean="0"/>
              <a:t>‹#›</a:t>
            </a:fld>
            <a:endParaRPr lang="en-US"/>
          </a:p>
        </p:txBody>
      </p:sp>
    </p:spTree>
    <p:extLst>
      <p:ext uri="{BB962C8B-B14F-4D97-AF65-F5344CB8AC3E}">
        <p14:creationId xmlns:p14="http://schemas.microsoft.com/office/powerpoint/2010/main" val="3795244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E767-8999-0A3B-C755-C03F85ED080C}"/>
              </a:ext>
            </a:extLst>
          </p:cNvPr>
          <p:cNvSpPr>
            <a:spLocks noGrp="1"/>
          </p:cNvSpPr>
          <p:nvPr>
            <p:ph type="title"/>
          </p:nvPr>
        </p:nvSpPr>
        <p:spPr>
          <a:xfrm>
            <a:off x="838200" y="365126"/>
            <a:ext cx="10515600" cy="708300"/>
          </a:xfrm>
          <a:ln w="19050">
            <a:solidFill>
              <a:schemeClr val="tx1"/>
            </a:solidFill>
          </a:ln>
        </p:spPr>
        <p:txBody>
          <a:bodyPr>
            <a:normAutofit/>
          </a:bodyPr>
          <a:lstStyle/>
          <a:p>
            <a:r>
              <a:rPr lang="en-US" dirty="0">
                <a:latin typeface="Times New Roman" panose="02020603050405020304" pitchFamily="18" charset="0"/>
                <a:cs typeface="Times New Roman" panose="02020603050405020304" pitchFamily="18" charset="0"/>
              </a:rPr>
              <a:t>Policy Memo Development</a:t>
            </a:r>
          </a:p>
        </p:txBody>
      </p:sp>
      <p:sp>
        <p:nvSpPr>
          <p:cNvPr id="3" name="Content Placeholder 2">
            <a:extLst>
              <a:ext uri="{FF2B5EF4-FFF2-40B4-BE49-F238E27FC236}">
                <a16:creationId xmlns:a16="http://schemas.microsoft.com/office/drawing/2014/main" id="{30823662-81EA-6C2E-56D2-D7B870A794A1}"/>
              </a:ext>
            </a:extLst>
          </p:cNvPr>
          <p:cNvSpPr>
            <a:spLocks noGrp="1"/>
          </p:cNvSpPr>
          <p:nvPr>
            <p:ph idx="1"/>
          </p:nvPr>
        </p:nvSpPr>
        <p:spPr>
          <a:xfrm>
            <a:off x="838200" y="1325217"/>
            <a:ext cx="10515600" cy="4851746"/>
          </a:xfrm>
        </p:spPr>
        <p:txBody>
          <a:bodyPr/>
          <a:lstStyle/>
          <a:p>
            <a:pPr>
              <a:buFont typeface="Wingdings" pitchFamily="2" charset="2"/>
              <a:buChar char="q"/>
            </a:pPr>
            <a:endParaRPr lang="en-US" sz="2800" b="1" dirty="0">
              <a:effectLst/>
              <a:latin typeface="Times New Roman" panose="02020603050405020304" pitchFamily="18" charset="0"/>
              <a:cs typeface="Times New Roman" panose="02020603050405020304" pitchFamily="18" charset="0"/>
            </a:endParaRPr>
          </a:p>
          <a:p>
            <a:pPr>
              <a:buFont typeface="Wingdings" pitchFamily="2" charset="2"/>
              <a:buChar char="q"/>
            </a:pPr>
            <a:r>
              <a:rPr lang="en-US" sz="2800" dirty="0">
                <a:effectLst/>
                <a:latin typeface="Times New Roman" panose="02020603050405020304" pitchFamily="18" charset="0"/>
                <a:cs typeface="Times New Roman" panose="02020603050405020304" pitchFamily="18" charset="0"/>
              </a:rPr>
              <a:t>You’re an expert policy analyst, and a client has asked for your help. </a:t>
            </a:r>
            <a:endParaRPr lang="en-US" sz="2800" dirty="0">
              <a:latin typeface="Times New Roman" panose="02020603050405020304" pitchFamily="18" charset="0"/>
              <a:cs typeface="Times New Roman" panose="02020603050405020304" pitchFamily="18" charset="0"/>
            </a:endParaRPr>
          </a:p>
          <a:p>
            <a:pPr>
              <a:buFont typeface="Wingdings" pitchFamily="2" charset="2"/>
              <a:buChar char="q"/>
            </a:pPr>
            <a:endParaRPr lang="en-US" sz="2800" dirty="0">
              <a:effectLst/>
              <a:latin typeface="Times New Roman" panose="02020603050405020304" pitchFamily="18" charset="0"/>
              <a:cs typeface="Times New Roman" panose="02020603050405020304" pitchFamily="18" charset="0"/>
            </a:endParaRPr>
          </a:p>
          <a:p>
            <a:pPr>
              <a:buFont typeface="Wingdings" pitchFamily="2" charset="2"/>
              <a:buChar char="q"/>
            </a:pPr>
            <a:r>
              <a:rPr lang="en-US" sz="2800" dirty="0">
                <a:effectLst/>
                <a:latin typeface="Times New Roman" panose="02020603050405020304" pitchFamily="18" charset="0"/>
                <a:cs typeface="Times New Roman" panose="02020603050405020304" pitchFamily="18" charset="0"/>
              </a:rPr>
              <a:t>Your client has a problem, and they’re expecting you to have the skills and expertise to solve that problem for them. </a:t>
            </a:r>
            <a:endParaRPr lang="en-US" sz="2800" dirty="0">
              <a:latin typeface="Times New Roman" panose="02020603050405020304" pitchFamily="18" charset="0"/>
              <a:cs typeface="Times New Roman" panose="02020603050405020304" pitchFamily="18" charset="0"/>
            </a:endParaRPr>
          </a:p>
          <a:p>
            <a:pPr>
              <a:buFont typeface="Wingdings" pitchFamily="2" charset="2"/>
              <a:buChar char="q"/>
            </a:pPr>
            <a:endParaRPr lang="en-US" sz="2800" dirty="0">
              <a:effectLst/>
              <a:latin typeface="Times New Roman" panose="02020603050405020304" pitchFamily="18" charset="0"/>
              <a:cs typeface="Times New Roman" panose="02020603050405020304" pitchFamily="18" charset="0"/>
            </a:endParaRPr>
          </a:p>
          <a:p>
            <a:pPr>
              <a:buFont typeface="Wingdings" pitchFamily="2" charset="2"/>
              <a:buChar char="q"/>
            </a:pPr>
            <a:r>
              <a:rPr lang="en-US" sz="2800" dirty="0">
                <a:effectLst/>
                <a:latin typeface="Times New Roman" panose="02020603050405020304" pitchFamily="18" charset="0"/>
                <a:cs typeface="Times New Roman" panose="02020603050405020304" pitchFamily="18" charset="0"/>
              </a:rPr>
              <a:t>Your client wants your solution to the problem in the form of a policy memo because they don’t have time to read anything longer. </a:t>
            </a:r>
          </a:p>
          <a:p>
            <a:pPr marL="0" indent="0">
              <a:buNone/>
            </a:pPr>
            <a:endParaRPr lang="en-US" dirty="0"/>
          </a:p>
        </p:txBody>
      </p:sp>
    </p:spTree>
    <p:extLst>
      <p:ext uri="{BB962C8B-B14F-4D97-AF65-F5344CB8AC3E}">
        <p14:creationId xmlns:p14="http://schemas.microsoft.com/office/powerpoint/2010/main" val="1221338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CA5D-D0A4-D309-F91B-522EA7221099}"/>
              </a:ext>
            </a:extLst>
          </p:cNvPr>
          <p:cNvSpPr>
            <a:spLocks noGrp="1"/>
          </p:cNvSpPr>
          <p:nvPr>
            <p:ph type="title"/>
          </p:nvPr>
        </p:nvSpPr>
        <p:spPr>
          <a:xfrm>
            <a:off x="838200" y="365125"/>
            <a:ext cx="10515600" cy="695049"/>
          </a:xfrm>
          <a:ln w="19050">
            <a:solidFill>
              <a:schemeClr val="tx1"/>
            </a:solidFill>
          </a:ln>
        </p:spPr>
        <p:txBody>
          <a:bodyPr>
            <a:normAutofit/>
          </a:bodyPr>
          <a:lstStyle/>
          <a:p>
            <a:r>
              <a:rPr lang="en-US" sz="4000" dirty="0">
                <a:latin typeface="Times New Roman" panose="02020603050405020304" pitchFamily="18" charset="0"/>
                <a:cs typeface="Times New Roman" panose="02020603050405020304" pitchFamily="18" charset="0"/>
              </a:rPr>
              <a:t>Writing Recommendations That Matter	1</a:t>
            </a:r>
          </a:p>
        </p:txBody>
      </p:sp>
      <p:sp>
        <p:nvSpPr>
          <p:cNvPr id="3" name="Content Placeholder 2">
            <a:extLst>
              <a:ext uri="{FF2B5EF4-FFF2-40B4-BE49-F238E27FC236}">
                <a16:creationId xmlns:a16="http://schemas.microsoft.com/office/drawing/2014/main" id="{29FB7EA0-2963-DCB9-8125-929A945673BA}"/>
              </a:ext>
            </a:extLst>
          </p:cNvPr>
          <p:cNvSpPr>
            <a:spLocks noGrp="1"/>
          </p:cNvSpPr>
          <p:nvPr>
            <p:ph idx="1"/>
          </p:nvPr>
        </p:nvSpPr>
        <p:spPr>
          <a:xfrm>
            <a:off x="838200" y="1351722"/>
            <a:ext cx="10515600" cy="4825241"/>
          </a:xfrm>
        </p:spPr>
        <p:txBody>
          <a:bodyPr/>
          <a:lstStyle/>
          <a:p>
            <a:pPr marL="0" indent="0">
              <a:buNone/>
            </a:pPr>
            <a:endParaRPr lang="en-US" dirty="0">
              <a:effectLst/>
              <a:latin typeface="Times New Roman" panose="02020603050405020304" pitchFamily="18" charset="0"/>
            </a:endParaRPr>
          </a:p>
          <a:p>
            <a:pPr marL="0" indent="0">
              <a:buNone/>
            </a:pPr>
            <a:endParaRPr lang="en-US" dirty="0">
              <a:latin typeface="Times New Roman" panose="02020603050405020304" pitchFamily="18" charset="0"/>
            </a:endParaRPr>
          </a:p>
          <a:p>
            <a:pPr marL="0" indent="0">
              <a:buNone/>
            </a:pPr>
            <a:r>
              <a:rPr lang="en-US" dirty="0">
                <a:effectLst/>
                <a:latin typeface="Times New Roman" panose="02020603050405020304" pitchFamily="18" charset="0"/>
              </a:rPr>
              <a:t>To be most effective, recommendations to improve operations or conduct further research should (1) clearly identify feasible actions that need to be taken and (2) provide the appropriate level of detail to facilitate implementation and subsequent follow up. Other considerations include: </a:t>
            </a:r>
            <a:endParaRPr lang="en-US" dirty="0"/>
          </a:p>
          <a:p>
            <a:endParaRPr lang="en-US" dirty="0"/>
          </a:p>
        </p:txBody>
      </p:sp>
    </p:spTree>
    <p:extLst>
      <p:ext uri="{BB962C8B-B14F-4D97-AF65-F5344CB8AC3E}">
        <p14:creationId xmlns:p14="http://schemas.microsoft.com/office/powerpoint/2010/main" val="582978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4756B-62A6-9A47-CC52-29843E22A1B5}"/>
              </a:ext>
            </a:extLst>
          </p:cNvPr>
          <p:cNvSpPr>
            <a:spLocks noGrp="1"/>
          </p:cNvSpPr>
          <p:nvPr>
            <p:ph type="title"/>
          </p:nvPr>
        </p:nvSpPr>
        <p:spPr>
          <a:xfrm>
            <a:off x="838200" y="365126"/>
            <a:ext cx="10515600" cy="628788"/>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Writing Recommendations That Matter	2</a:t>
            </a:r>
          </a:p>
        </p:txBody>
      </p:sp>
      <p:sp>
        <p:nvSpPr>
          <p:cNvPr id="3" name="Content Placeholder 2">
            <a:extLst>
              <a:ext uri="{FF2B5EF4-FFF2-40B4-BE49-F238E27FC236}">
                <a16:creationId xmlns:a16="http://schemas.microsoft.com/office/drawing/2014/main" id="{81A9BF85-EA8D-29F4-6503-18FEEBC34D9D}"/>
              </a:ext>
            </a:extLst>
          </p:cNvPr>
          <p:cNvSpPr>
            <a:spLocks noGrp="1"/>
          </p:cNvSpPr>
          <p:nvPr>
            <p:ph idx="1"/>
          </p:nvPr>
        </p:nvSpPr>
        <p:spPr>
          <a:xfrm>
            <a:off x="838200" y="1126435"/>
            <a:ext cx="10515600" cy="5050528"/>
          </a:xfrm>
        </p:spPr>
        <p:txBody>
          <a:bodyPr>
            <a:normAutofit lnSpcReduction="10000"/>
          </a:bodyPr>
          <a:lstStyle/>
          <a:p>
            <a:r>
              <a:rPr lang="en-US" sz="2400" dirty="0">
                <a:effectLst/>
                <a:latin typeface="Times New Roman" panose="02020603050405020304" pitchFamily="18" charset="0"/>
                <a:cs typeface="Times New Roman" panose="02020603050405020304" pitchFamily="18" charset="0"/>
              </a:rPr>
              <a:t>Audience: Address your recommendation to a person or program so that it’s clear who’s responsible for ensuring the recommendation is implemented. </a:t>
            </a:r>
          </a:p>
          <a:p>
            <a:endParaRPr lang="en-US" sz="2400" dirty="0">
              <a:effectLst/>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Purpose: To be valuable to your client, your recommendations must: </a:t>
            </a:r>
          </a:p>
          <a:p>
            <a:pPr lvl="1">
              <a:buFont typeface="Courier New" panose="02070309020205020404" pitchFamily="49" charset="0"/>
              <a:buChar char="o"/>
            </a:pPr>
            <a:r>
              <a:rPr lang="en-US" dirty="0">
                <a:effectLst/>
                <a:latin typeface="Times New Roman" panose="02020603050405020304" pitchFamily="18" charset="0"/>
                <a:cs typeface="Times New Roman" panose="02020603050405020304" pitchFamily="18" charset="0"/>
              </a:rPr>
              <a:t> Explicitly connect to the description of the evidence. </a:t>
            </a:r>
          </a:p>
          <a:p>
            <a:pPr lvl="1">
              <a:buFont typeface="Courier New" panose="02070309020205020404" pitchFamily="49" charset="0"/>
              <a:buChar char="o"/>
            </a:pPr>
            <a:r>
              <a:rPr lang="en-US" dirty="0">
                <a:effectLst/>
                <a:latin typeface="Times New Roman" panose="02020603050405020304" pitchFamily="18" charset="0"/>
                <a:cs typeface="Times New Roman" panose="02020603050405020304" pitchFamily="18" charset="0"/>
              </a:rPr>
              <a:t> Evaluate between the cause of whatever barriers or challenges are holding the</a:t>
            </a:r>
          </a:p>
          <a:p>
            <a:pPr marL="457200" lvl="1" indent="0">
              <a:buNone/>
            </a:pPr>
            <a:r>
              <a:rPr lang="en-US" dirty="0">
                <a:effectLst/>
                <a:latin typeface="Times New Roman" panose="02020603050405020304" pitchFamily="18" charset="0"/>
                <a:cs typeface="Times New Roman" panose="02020603050405020304" pitchFamily="18" charset="0"/>
              </a:rPr>
              <a:t>    client back vs. the potential outcome you would expect to arise from the</a:t>
            </a:r>
            <a:endParaRPr lang="en-US" dirty="0">
              <a:latin typeface="Times New Roman" panose="02020603050405020304" pitchFamily="18" charset="0"/>
              <a:cs typeface="Times New Roman" panose="02020603050405020304" pitchFamily="18" charset="0"/>
            </a:endParaRPr>
          </a:p>
          <a:p>
            <a:pPr marL="457200" lvl="1" indent="0">
              <a:buNone/>
            </a:pPr>
            <a:r>
              <a:rPr lang="en-US" dirty="0">
                <a:effectLst/>
                <a:latin typeface="Times New Roman" panose="02020603050405020304" pitchFamily="18" charset="0"/>
                <a:cs typeface="Times New Roman" panose="02020603050405020304" pitchFamily="18" charset="0"/>
              </a:rPr>
              <a:t>    recommendation. </a:t>
            </a:r>
          </a:p>
          <a:p>
            <a:pPr lvl="1">
              <a:buFont typeface="Courier New" panose="02070309020205020404" pitchFamily="49" charset="0"/>
              <a:buChar char="o"/>
            </a:pPr>
            <a:r>
              <a:rPr lang="en-US" dirty="0">
                <a:effectLst/>
                <a:latin typeface="Times New Roman" panose="02020603050405020304" pitchFamily="18" charset="0"/>
                <a:cs typeface="Times New Roman" panose="02020603050405020304" pitchFamily="18" charset="0"/>
              </a:rPr>
              <a:t> Be feasible, cost-effective, and measurable. </a:t>
            </a:r>
          </a:p>
          <a:p>
            <a:endParaRPr lang="en-US" sz="2400" dirty="0">
              <a:effectLst/>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cs typeface="Times New Roman" panose="02020603050405020304" pitchFamily="18" charset="0"/>
              </a:rPr>
              <a:t>Explanatory Statement: Focus on concisely presenting who should do what and why. Avoid phrasing that  reintroduces the barriers or challenges you uncovered. That information should be presented in the key finding section.</a:t>
            </a:r>
          </a:p>
          <a:p>
            <a:endParaRPr lang="en-US" dirty="0"/>
          </a:p>
        </p:txBody>
      </p:sp>
    </p:spTree>
    <p:extLst>
      <p:ext uri="{BB962C8B-B14F-4D97-AF65-F5344CB8AC3E}">
        <p14:creationId xmlns:p14="http://schemas.microsoft.com/office/powerpoint/2010/main" val="172101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B2D0-7EEF-6651-D31A-CE853D674CD6}"/>
              </a:ext>
            </a:extLst>
          </p:cNvPr>
          <p:cNvSpPr>
            <a:spLocks noGrp="1"/>
          </p:cNvSpPr>
          <p:nvPr>
            <p:ph type="title"/>
          </p:nvPr>
        </p:nvSpPr>
        <p:spPr>
          <a:xfrm>
            <a:off x="838200" y="365126"/>
            <a:ext cx="10515600" cy="642040"/>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Writing Recommendations That Matter	3</a:t>
            </a:r>
          </a:p>
        </p:txBody>
      </p:sp>
      <p:sp>
        <p:nvSpPr>
          <p:cNvPr id="3" name="Content Placeholder 2">
            <a:extLst>
              <a:ext uri="{FF2B5EF4-FFF2-40B4-BE49-F238E27FC236}">
                <a16:creationId xmlns:a16="http://schemas.microsoft.com/office/drawing/2014/main" id="{04C312F3-213E-9C38-71EE-E6E13A0FEDCD}"/>
              </a:ext>
            </a:extLst>
          </p:cNvPr>
          <p:cNvSpPr>
            <a:spLocks noGrp="1"/>
          </p:cNvSpPr>
          <p:nvPr>
            <p:ph idx="1"/>
          </p:nvPr>
        </p:nvSpPr>
        <p:spPr>
          <a:xfrm>
            <a:off x="838200" y="1219200"/>
            <a:ext cx="10515600" cy="4957763"/>
          </a:xfrm>
        </p:spPr>
        <p:txBody>
          <a:bodyPr/>
          <a:lstStyle/>
          <a:p>
            <a:r>
              <a:rPr lang="en-US" sz="2400" dirty="0">
                <a:effectLst/>
                <a:latin typeface="Times New Roman,Bold"/>
              </a:rPr>
              <a:t>Lead-in Sentence: </a:t>
            </a:r>
            <a:r>
              <a:rPr lang="en-US" sz="2400" dirty="0">
                <a:effectLst/>
                <a:latin typeface="Times New Roman" panose="02020603050405020304" pitchFamily="18" charset="0"/>
              </a:rPr>
              <a:t>If you’re making multiple recommendations, use a lead-in sentence like: “We are making four recommendations to improve program operations...” Your recommendations can then be placed into a numbered or bulleted list below the lead-in sentence. </a:t>
            </a:r>
            <a:endParaRPr lang="en-US" sz="2400" dirty="0">
              <a:effectLst/>
            </a:endParaRPr>
          </a:p>
          <a:p>
            <a:endParaRPr lang="en-US" sz="2400" dirty="0">
              <a:effectLst/>
              <a:latin typeface="Times New Roman,Bold"/>
            </a:endParaRPr>
          </a:p>
          <a:p>
            <a:r>
              <a:rPr lang="en-US" sz="2400" dirty="0">
                <a:effectLst/>
                <a:latin typeface="Times New Roman,Bold"/>
              </a:rPr>
              <a:t>Clarity and Precision: </a:t>
            </a:r>
            <a:r>
              <a:rPr lang="en-US" sz="2400" dirty="0">
                <a:effectLst/>
                <a:latin typeface="Times New Roman" panose="02020603050405020304" pitchFamily="18" charset="0"/>
              </a:rPr>
              <a:t>Choose specific phrasing (e.g., </a:t>
            </a:r>
            <a:r>
              <a:rPr lang="en-US" sz="2400" dirty="0">
                <a:effectLst/>
                <a:latin typeface="Times New Roman,BoldItalic"/>
              </a:rPr>
              <a:t>explore </a:t>
            </a:r>
            <a:r>
              <a:rPr lang="en-US" sz="2400" dirty="0">
                <a:effectLst/>
                <a:latin typeface="Times New Roman" panose="02020603050405020304" pitchFamily="18" charset="0"/>
              </a:rPr>
              <a:t>vs. </a:t>
            </a:r>
            <a:r>
              <a:rPr lang="en-US" sz="2400" dirty="0">
                <a:effectLst/>
                <a:latin typeface="Times New Roman,BoldItalic"/>
              </a:rPr>
              <a:t>ensure </a:t>
            </a:r>
            <a:r>
              <a:rPr lang="en-US" sz="2400" dirty="0">
                <a:effectLst/>
                <a:latin typeface="Times New Roman" panose="02020603050405020304" pitchFamily="18" charset="0"/>
              </a:rPr>
              <a:t>and </a:t>
            </a:r>
            <a:r>
              <a:rPr lang="en-US" sz="2400" dirty="0">
                <a:effectLst/>
                <a:latin typeface="Times New Roman,BoldItalic"/>
              </a:rPr>
              <a:t>plan </a:t>
            </a:r>
            <a:r>
              <a:rPr lang="en-US" sz="2400" dirty="0">
                <a:effectLst/>
                <a:latin typeface="Times New Roman" panose="02020603050405020304" pitchFamily="18" charset="0"/>
              </a:rPr>
              <a:t>vs. </a:t>
            </a:r>
            <a:r>
              <a:rPr lang="en-US" sz="2400" dirty="0">
                <a:effectLst/>
                <a:latin typeface="Times New Roman,BoldItalic"/>
              </a:rPr>
              <a:t>implement </a:t>
            </a:r>
            <a:r>
              <a:rPr lang="en-US" sz="2400" dirty="0">
                <a:effectLst/>
                <a:latin typeface="Times New Roman" panose="02020603050405020304" pitchFamily="18" charset="0"/>
              </a:rPr>
              <a:t>require different actions). Avoid being unnecessarily prescriptive. If you want to recommend that certain steps be taken, those steps should be introduced with </a:t>
            </a:r>
            <a:r>
              <a:rPr lang="en-US" sz="2400" dirty="0">
                <a:effectLst/>
                <a:latin typeface="Times New Roman,BoldItalic"/>
              </a:rPr>
              <a:t>including </a:t>
            </a:r>
            <a:r>
              <a:rPr lang="en-US" sz="2400" dirty="0">
                <a:effectLst/>
                <a:latin typeface="Times New Roman" panose="02020603050405020304" pitchFamily="18" charset="0"/>
              </a:rPr>
              <a:t>or similar language. If, on the other hand, you want to recommend that your client determine their own course of action to meet your recommendation’s intent, you can introduce those steps with </a:t>
            </a:r>
            <a:r>
              <a:rPr lang="en-US" sz="2400" dirty="0">
                <a:effectLst/>
                <a:latin typeface="Times New Roman,BoldItalic"/>
              </a:rPr>
              <a:t>such as </a:t>
            </a:r>
            <a:r>
              <a:rPr lang="en-US" sz="2400" dirty="0">
                <a:effectLst/>
                <a:latin typeface="Times New Roman" panose="02020603050405020304" pitchFamily="18" charset="0"/>
              </a:rPr>
              <a:t>or similar language.</a:t>
            </a:r>
            <a:r>
              <a:rPr lang="en-US" sz="1800" dirty="0">
                <a:effectLst/>
                <a:latin typeface="Times New Roman,Bold"/>
              </a:rPr>
              <a:t> </a:t>
            </a:r>
            <a:endParaRPr lang="en-US" dirty="0">
              <a:effectLst/>
            </a:endParaRPr>
          </a:p>
          <a:p>
            <a:endParaRPr lang="en-US" dirty="0"/>
          </a:p>
        </p:txBody>
      </p:sp>
    </p:spTree>
    <p:extLst>
      <p:ext uri="{BB962C8B-B14F-4D97-AF65-F5344CB8AC3E}">
        <p14:creationId xmlns:p14="http://schemas.microsoft.com/office/powerpoint/2010/main" val="410534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8F07-F59B-F709-CCB5-9DDF356B39FC}"/>
              </a:ext>
            </a:extLst>
          </p:cNvPr>
          <p:cNvSpPr>
            <a:spLocks noGrp="1"/>
          </p:cNvSpPr>
          <p:nvPr>
            <p:ph type="title"/>
          </p:nvPr>
        </p:nvSpPr>
        <p:spPr>
          <a:xfrm>
            <a:off x="838200" y="365126"/>
            <a:ext cx="10515600" cy="655292"/>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Writing Conclusions That Matter</a:t>
            </a:r>
          </a:p>
        </p:txBody>
      </p:sp>
      <p:sp>
        <p:nvSpPr>
          <p:cNvPr id="3" name="Content Placeholder 2">
            <a:extLst>
              <a:ext uri="{FF2B5EF4-FFF2-40B4-BE49-F238E27FC236}">
                <a16:creationId xmlns:a16="http://schemas.microsoft.com/office/drawing/2014/main" id="{9659B1A0-0843-CF49-CB31-A93DFCC8E9E3}"/>
              </a:ext>
            </a:extLst>
          </p:cNvPr>
          <p:cNvSpPr>
            <a:spLocks noGrp="1"/>
          </p:cNvSpPr>
          <p:nvPr>
            <p:ph idx="1"/>
          </p:nvPr>
        </p:nvSpPr>
        <p:spPr>
          <a:xfrm>
            <a:off x="838200" y="1126435"/>
            <a:ext cx="10515600" cy="5050528"/>
          </a:xfrm>
        </p:spPr>
        <p:txBody>
          <a:bodyPr>
            <a:normAutofit/>
          </a:bodyPr>
          <a:lstStyle/>
          <a:p>
            <a:pPr marL="0" indent="0">
              <a:buNone/>
            </a:pPr>
            <a:r>
              <a:rPr lang="en-US" sz="2400" dirty="0">
                <a:effectLst/>
                <a:latin typeface="Times New Roman" panose="02020603050405020304" pitchFamily="18" charset="0"/>
              </a:rPr>
              <a:t>Make it clear to your reader why it is important for them to act on your policy recommendations now. What is the lasting message you want them to take away? </a:t>
            </a:r>
            <a:endParaRPr lang="en-US" sz="2400" dirty="0"/>
          </a:p>
          <a:p>
            <a:r>
              <a:rPr lang="en-US" sz="2400" dirty="0">
                <a:solidFill>
                  <a:srgbClr val="0070C0"/>
                </a:solidFill>
              </a:rPr>
              <a:t>Purpose</a:t>
            </a:r>
            <a:r>
              <a:rPr lang="en-US" sz="2400" dirty="0"/>
              <a:t>: </a:t>
            </a:r>
            <a:r>
              <a:rPr lang="en-US" sz="2400" dirty="0">
                <a:effectLst/>
                <a:latin typeface="Times New Roman" panose="02020603050405020304" pitchFamily="18" charset="0"/>
              </a:rPr>
              <a:t>To be valuable to your client, your conclusions must: </a:t>
            </a:r>
            <a:endParaRPr lang="en-US" sz="2400" dirty="0">
              <a:effectLst/>
            </a:endParaRPr>
          </a:p>
          <a:p>
            <a:pPr lvl="1"/>
            <a:r>
              <a:rPr lang="en-US" dirty="0">
                <a:effectLst/>
                <a:latin typeface="Times New Roman" panose="02020603050405020304" pitchFamily="18" charset="0"/>
              </a:rPr>
              <a:t>Highlight the significance of your key findings. </a:t>
            </a:r>
            <a:endParaRPr lang="en-US" dirty="0">
              <a:effectLst/>
            </a:endParaRPr>
          </a:p>
          <a:p>
            <a:pPr lvl="1"/>
            <a:r>
              <a:rPr lang="en-US" dirty="0">
                <a:effectLst/>
                <a:latin typeface="Times New Roman" panose="02020603050405020304" pitchFamily="18" charset="0"/>
              </a:rPr>
              <a:t>Explain why corrective action needs to be taken. </a:t>
            </a:r>
            <a:endParaRPr lang="en-US" dirty="0">
              <a:effectLst/>
            </a:endParaRPr>
          </a:p>
          <a:p>
            <a:pPr lvl="1"/>
            <a:r>
              <a:rPr lang="en-US" dirty="0">
                <a:effectLst/>
                <a:latin typeface="Times New Roman" panose="02020603050405020304" pitchFamily="18" charset="0"/>
              </a:rPr>
              <a:t>Inspire an immediate response. </a:t>
            </a:r>
            <a:endParaRPr lang="en-US" dirty="0"/>
          </a:p>
          <a:p>
            <a:r>
              <a:rPr lang="en-US" sz="2400" dirty="0">
                <a:solidFill>
                  <a:srgbClr val="0070C0"/>
                </a:solidFill>
              </a:rPr>
              <a:t>Tone</a:t>
            </a:r>
            <a:r>
              <a:rPr lang="en-US" sz="2400" dirty="0"/>
              <a:t>: </a:t>
            </a:r>
            <a:r>
              <a:rPr lang="en-US" sz="2400" dirty="0">
                <a:effectLst/>
                <a:latin typeface="Times New Roman" panose="02020603050405020304" pitchFamily="18" charset="0"/>
              </a:rPr>
              <a:t>Effective conclusions are fair and balanced, proactive, and compelling.</a:t>
            </a:r>
            <a:endParaRPr lang="en-US" sz="2400" dirty="0"/>
          </a:p>
          <a:p>
            <a:r>
              <a:rPr lang="en-US" sz="2400" dirty="0">
                <a:solidFill>
                  <a:srgbClr val="0070C0"/>
                </a:solidFill>
              </a:rPr>
              <a:t>Approach</a:t>
            </a:r>
            <a:r>
              <a:rPr lang="en-US" sz="2400" dirty="0"/>
              <a:t>: </a:t>
            </a:r>
            <a:r>
              <a:rPr lang="en-US" sz="2400" dirty="0">
                <a:effectLst/>
                <a:latin typeface="Times New Roman" panose="02020603050405020304" pitchFamily="18" charset="0"/>
              </a:rPr>
              <a:t>Highlight outcomes that may follow the enactment of the recommendations: “If you do X, Y will happen,” and Make explicit the stakes of the recommendations.</a:t>
            </a:r>
            <a:endParaRPr lang="en-US" sz="2400" dirty="0"/>
          </a:p>
          <a:p>
            <a:r>
              <a:rPr lang="en-US" sz="2400" dirty="0">
                <a:solidFill>
                  <a:srgbClr val="0070C0"/>
                </a:solidFill>
              </a:rPr>
              <a:t>Things to Avoid</a:t>
            </a:r>
            <a:r>
              <a:rPr lang="en-US" sz="2400" dirty="0"/>
              <a:t>: </a:t>
            </a:r>
            <a:r>
              <a:rPr lang="en-US" sz="2400" dirty="0">
                <a:effectLst/>
                <a:latin typeface="Times New Roman" panose="02020603050405020304" pitchFamily="18" charset="0"/>
              </a:rPr>
              <a:t>DO NOT: Summarize your key findings only, introduce new findings or evidence,  or </a:t>
            </a:r>
            <a:r>
              <a:rPr lang="en-US" sz="2400" dirty="0">
                <a:latin typeface="Times New Roman" panose="02020603050405020304" pitchFamily="18" charset="0"/>
              </a:rPr>
              <a:t>r</a:t>
            </a:r>
            <a:r>
              <a:rPr lang="en-US" sz="2400" dirty="0">
                <a:effectLst/>
                <a:latin typeface="Times New Roman" panose="02020603050405020304" pitchFamily="18" charset="0"/>
              </a:rPr>
              <a:t>estate your recommendations. </a:t>
            </a:r>
            <a:endParaRPr lang="en-US" sz="2400" dirty="0">
              <a:effectLst/>
            </a:endParaRPr>
          </a:p>
          <a:p>
            <a:endParaRPr lang="en-US" sz="2400" dirty="0"/>
          </a:p>
        </p:txBody>
      </p:sp>
    </p:spTree>
    <p:extLst>
      <p:ext uri="{BB962C8B-B14F-4D97-AF65-F5344CB8AC3E}">
        <p14:creationId xmlns:p14="http://schemas.microsoft.com/office/powerpoint/2010/main" val="248836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B6BE9-F035-062A-87B3-A195ED51F3F6}"/>
              </a:ext>
            </a:extLst>
          </p:cNvPr>
          <p:cNvSpPr>
            <a:spLocks noGrp="1"/>
          </p:cNvSpPr>
          <p:nvPr>
            <p:ph type="title"/>
          </p:nvPr>
        </p:nvSpPr>
        <p:spPr>
          <a:xfrm>
            <a:off x="1428750" y="365125"/>
            <a:ext cx="9334500" cy="615536"/>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Being Your Own Best Editor	1</a:t>
            </a:r>
          </a:p>
        </p:txBody>
      </p:sp>
      <p:pic>
        <p:nvPicPr>
          <p:cNvPr id="5" name="Content Placeholder 4" descr="A screenshot of a questionnaire&#10;&#10;Description automatically generated with low confidence">
            <a:extLst>
              <a:ext uri="{FF2B5EF4-FFF2-40B4-BE49-F238E27FC236}">
                <a16:creationId xmlns:a16="http://schemas.microsoft.com/office/drawing/2014/main" id="{C62DCE1E-98A4-DCB6-E2C2-C8756A72F26B}"/>
              </a:ext>
            </a:extLst>
          </p:cNvPr>
          <p:cNvPicPr>
            <a:picLocks noGrp="1" noChangeAspect="1"/>
          </p:cNvPicPr>
          <p:nvPr>
            <p:ph idx="1"/>
          </p:nvPr>
        </p:nvPicPr>
        <p:blipFill>
          <a:blip r:embed="rId2"/>
          <a:stretch>
            <a:fillRect/>
          </a:stretch>
        </p:blipFill>
        <p:spPr>
          <a:xfrm>
            <a:off x="1428750" y="1160463"/>
            <a:ext cx="9334500" cy="4889500"/>
          </a:xfrm>
          <a:ln w="19050">
            <a:solidFill>
              <a:schemeClr val="tx1"/>
            </a:solidFill>
          </a:ln>
        </p:spPr>
      </p:pic>
    </p:spTree>
    <p:extLst>
      <p:ext uri="{BB962C8B-B14F-4D97-AF65-F5344CB8AC3E}">
        <p14:creationId xmlns:p14="http://schemas.microsoft.com/office/powerpoint/2010/main" val="2327286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F2BDE-41A7-01D4-DDEE-975C768AA79D}"/>
              </a:ext>
            </a:extLst>
          </p:cNvPr>
          <p:cNvSpPr>
            <a:spLocks noGrp="1"/>
          </p:cNvSpPr>
          <p:nvPr>
            <p:ph type="title"/>
          </p:nvPr>
        </p:nvSpPr>
        <p:spPr>
          <a:xfrm>
            <a:off x="838200" y="365126"/>
            <a:ext cx="10515600" cy="602284"/>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Being Your Own Best Editor	2</a:t>
            </a:r>
          </a:p>
        </p:txBody>
      </p:sp>
      <p:pic>
        <p:nvPicPr>
          <p:cNvPr id="5" name="Content Placeholder 4" descr="A picture containing text, screenshot, font, number&#10;&#10;Description automatically generated">
            <a:extLst>
              <a:ext uri="{FF2B5EF4-FFF2-40B4-BE49-F238E27FC236}">
                <a16:creationId xmlns:a16="http://schemas.microsoft.com/office/drawing/2014/main" id="{9E771E6F-5EA1-EEAE-1B05-3438C6F2FD42}"/>
              </a:ext>
            </a:extLst>
          </p:cNvPr>
          <p:cNvPicPr>
            <a:picLocks noGrp="1" noChangeAspect="1"/>
          </p:cNvPicPr>
          <p:nvPr>
            <p:ph idx="1"/>
          </p:nvPr>
        </p:nvPicPr>
        <p:blipFill>
          <a:blip r:embed="rId2"/>
          <a:stretch>
            <a:fillRect/>
          </a:stretch>
        </p:blipFill>
        <p:spPr>
          <a:xfrm>
            <a:off x="1897419" y="1123260"/>
            <a:ext cx="8397161" cy="5369614"/>
          </a:xfrm>
          <a:ln w="19050">
            <a:solidFill>
              <a:schemeClr val="tx1"/>
            </a:solidFill>
          </a:ln>
        </p:spPr>
      </p:pic>
    </p:spTree>
    <p:extLst>
      <p:ext uri="{BB962C8B-B14F-4D97-AF65-F5344CB8AC3E}">
        <p14:creationId xmlns:p14="http://schemas.microsoft.com/office/powerpoint/2010/main" val="4089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FF11-D01C-8566-771F-609B960334FC}"/>
              </a:ext>
            </a:extLst>
          </p:cNvPr>
          <p:cNvSpPr>
            <a:spLocks noGrp="1"/>
          </p:cNvSpPr>
          <p:nvPr>
            <p:ph type="title"/>
          </p:nvPr>
        </p:nvSpPr>
        <p:spPr>
          <a:xfrm>
            <a:off x="838200" y="365126"/>
            <a:ext cx="10515600" cy="628788"/>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Policy Memo Format</a:t>
            </a:r>
          </a:p>
        </p:txBody>
      </p:sp>
      <p:sp>
        <p:nvSpPr>
          <p:cNvPr id="3" name="Content Placeholder 2">
            <a:extLst>
              <a:ext uri="{FF2B5EF4-FFF2-40B4-BE49-F238E27FC236}">
                <a16:creationId xmlns:a16="http://schemas.microsoft.com/office/drawing/2014/main" id="{9A860255-DD08-5991-9D01-744A3BFB50B5}"/>
              </a:ext>
            </a:extLst>
          </p:cNvPr>
          <p:cNvSpPr>
            <a:spLocks noGrp="1"/>
          </p:cNvSpPr>
          <p:nvPr>
            <p:ph idx="1"/>
          </p:nvPr>
        </p:nvSpPr>
        <p:spPr>
          <a:xfrm>
            <a:off x="838200" y="1364974"/>
            <a:ext cx="10515600" cy="4811989"/>
          </a:xfrm>
        </p:spPr>
        <p:txBody>
          <a:bodyPr>
            <a:normAutofit lnSpcReduction="10000"/>
          </a:bodyPr>
          <a:lstStyle/>
          <a:p>
            <a:r>
              <a:rPr lang="en-US" dirty="0">
                <a:latin typeface="Times New Roman" panose="02020603050405020304" pitchFamily="18" charset="0"/>
                <a:cs typeface="Times New Roman" panose="02020603050405020304" pitchFamily="18" charset="0"/>
              </a:rPr>
              <a:t>To:</a:t>
            </a:r>
          </a:p>
          <a:p>
            <a:r>
              <a:rPr lang="en-US" dirty="0">
                <a:latin typeface="Times New Roman" panose="02020603050405020304" pitchFamily="18" charset="0"/>
                <a:cs typeface="Times New Roman" panose="02020603050405020304" pitchFamily="18" charset="0"/>
              </a:rPr>
              <a:t>From:</a:t>
            </a:r>
          </a:p>
          <a:p>
            <a:r>
              <a:rPr lang="en-US" dirty="0">
                <a:latin typeface="Times New Roman" panose="02020603050405020304" pitchFamily="18" charset="0"/>
                <a:cs typeface="Times New Roman" panose="02020603050405020304" pitchFamily="18" charset="0"/>
              </a:rPr>
              <a:t>Date:</a:t>
            </a:r>
          </a:p>
          <a:p>
            <a:r>
              <a:rPr lang="en-US" dirty="0">
                <a:latin typeface="Times New Roman" panose="02020603050405020304" pitchFamily="18" charset="0"/>
                <a:cs typeface="Times New Roman" panose="02020603050405020304" pitchFamily="18" charset="0"/>
              </a:rPr>
              <a:t>RE: </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Executive Summary</a:t>
            </a:r>
          </a:p>
          <a:p>
            <a:r>
              <a:rPr lang="en-US" dirty="0">
                <a:latin typeface="Times New Roman" panose="02020603050405020304" pitchFamily="18" charset="0"/>
                <a:cs typeface="Times New Roman" panose="02020603050405020304" pitchFamily="18" charset="0"/>
              </a:rPr>
              <a:t>Background and Methodology</a:t>
            </a:r>
          </a:p>
          <a:p>
            <a:r>
              <a:rPr lang="en-US" dirty="0">
                <a:latin typeface="Times New Roman" panose="02020603050405020304" pitchFamily="18" charset="0"/>
                <a:cs typeface="Times New Roman" panose="02020603050405020304" pitchFamily="18" charset="0"/>
              </a:rPr>
              <a:t>Key Findings</a:t>
            </a:r>
          </a:p>
          <a:p>
            <a:r>
              <a:rPr lang="en-US" dirty="0">
                <a:latin typeface="Times New Roman" panose="02020603050405020304" pitchFamily="18" charset="0"/>
                <a:cs typeface="Times New Roman" panose="02020603050405020304" pitchFamily="18" charset="0"/>
              </a:rPr>
              <a:t>Recommendations </a:t>
            </a:r>
          </a:p>
          <a:p>
            <a:r>
              <a:rPr lang="en-US" dirty="0">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06054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BE02-6B16-FC5F-3965-38F42D801566}"/>
              </a:ext>
            </a:extLst>
          </p:cNvPr>
          <p:cNvSpPr>
            <a:spLocks noGrp="1"/>
          </p:cNvSpPr>
          <p:nvPr>
            <p:ph type="title"/>
          </p:nvPr>
        </p:nvSpPr>
        <p:spPr>
          <a:xfrm>
            <a:off x="838200" y="365126"/>
            <a:ext cx="10515600" cy="642040"/>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Three Policy Memo Types</a:t>
            </a:r>
          </a:p>
        </p:txBody>
      </p:sp>
      <p:sp>
        <p:nvSpPr>
          <p:cNvPr id="3" name="Content Placeholder 2">
            <a:extLst>
              <a:ext uri="{FF2B5EF4-FFF2-40B4-BE49-F238E27FC236}">
                <a16:creationId xmlns:a16="http://schemas.microsoft.com/office/drawing/2014/main" id="{16F77AAF-EBA7-1094-5FD5-CBE0FE7CB631}"/>
              </a:ext>
            </a:extLst>
          </p:cNvPr>
          <p:cNvSpPr>
            <a:spLocks noGrp="1"/>
          </p:cNvSpPr>
          <p:nvPr>
            <p:ph idx="1"/>
          </p:nvPr>
        </p:nvSpPr>
        <p:spPr>
          <a:xfrm>
            <a:off x="838200" y="1325217"/>
            <a:ext cx="10515600" cy="5167658"/>
          </a:xfrm>
        </p:spPr>
        <p:txBody>
          <a:bodyPr/>
          <a:lstStyle/>
          <a:p>
            <a:pPr>
              <a:buFont typeface="Wingdings" pitchFamily="2" charset="2"/>
              <a:buChar char="§"/>
            </a:pPr>
            <a:endParaRPr lang="en-US" sz="2400" b="1" dirty="0">
              <a:latin typeface="Times New Roman" panose="02020603050405020304" pitchFamily="18" charset="0"/>
              <a:cs typeface="Times New Roman" panose="02020603050405020304" pitchFamily="18" charset="0"/>
            </a:endParaRPr>
          </a:p>
          <a:p>
            <a:pPr>
              <a:buFont typeface="Wingdings" pitchFamily="2" charset="2"/>
              <a:buChar char="§"/>
            </a:pPr>
            <a:r>
              <a:rPr lang="en-US" sz="2400" b="1" dirty="0">
                <a:latin typeface="Times New Roman" panose="02020603050405020304" pitchFamily="18" charset="0"/>
                <a:cs typeface="Times New Roman" panose="02020603050405020304" pitchFamily="18" charset="0"/>
              </a:rPr>
              <a:t>Start by massive information reviews and performing calculations? NO!</a:t>
            </a:r>
          </a:p>
          <a:p>
            <a:pPr>
              <a:buFont typeface="Wingdings" pitchFamily="2" charset="2"/>
              <a:buChar char="§"/>
            </a:pPr>
            <a:endParaRPr lang="en-US" sz="2400" b="1" dirty="0">
              <a:effectLst/>
              <a:latin typeface="Times New Roman" panose="02020603050405020304" pitchFamily="18" charset="0"/>
              <a:cs typeface="Times New Roman" panose="02020603050405020304" pitchFamily="18" charset="0"/>
            </a:endParaRPr>
          </a:p>
          <a:p>
            <a:pPr>
              <a:buFont typeface="Wingdings" pitchFamily="2" charset="2"/>
              <a:buChar char="§"/>
            </a:pPr>
            <a:r>
              <a:rPr lang="en-US" sz="2400" b="1" dirty="0">
                <a:effectLst/>
                <a:latin typeface="Times New Roman" panose="02020603050405020304" pitchFamily="18" charset="0"/>
                <a:cs typeface="Times New Roman" panose="02020603050405020304" pitchFamily="18" charset="0"/>
              </a:rPr>
              <a:t>A better way to begin is to ask yourself what the client doesn’t yet know. </a:t>
            </a:r>
          </a:p>
          <a:p>
            <a:pPr>
              <a:buFont typeface="Wingdings" pitchFamily="2" charset="2"/>
              <a:buChar char="§"/>
            </a:pPr>
            <a:endParaRPr lang="en-US" sz="2400" b="1" dirty="0">
              <a:latin typeface="Times New Roman" panose="02020603050405020304" pitchFamily="18" charset="0"/>
              <a:cs typeface="Times New Roman" panose="02020603050405020304" pitchFamily="18" charset="0"/>
            </a:endParaRPr>
          </a:p>
          <a:p>
            <a:pPr>
              <a:buFont typeface="Wingdings" pitchFamily="2" charset="2"/>
              <a:buChar char="§"/>
            </a:pPr>
            <a:r>
              <a:rPr lang="en-US" sz="2400" b="1" dirty="0">
                <a:effectLst/>
                <a:latin typeface="Times New Roman" panose="02020603050405020304" pitchFamily="18" charset="0"/>
                <a:cs typeface="Times New Roman" panose="02020603050405020304" pitchFamily="18" charset="0"/>
              </a:rPr>
              <a:t>More specifically, what is it they need to know to fulfill their mission or achieve their goals? </a:t>
            </a:r>
          </a:p>
          <a:p>
            <a:pPr>
              <a:buFont typeface="Wingdings" pitchFamily="2" charset="2"/>
              <a:buChar char="§"/>
            </a:pPr>
            <a:endParaRPr lang="en-US" sz="2400" b="1" dirty="0">
              <a:effectLst/>
              <a:latin typeface="Times New Roman" panose="02020603050405020304" pitchFamily="18" charset="0"/>
              <a:cs typeface="Times New Roman" panose="02020603050405020304" pitchFamily="18" charset="0"/>
            </a:endParaRPr>
          </a:p>
          <a:p>
            <a:pPr>
              <a:buFont typeface="Wingdings" pitchFamily="2" charset="2"/>
              <a:buChar char="§"/>
            </a:pPr>
            <a:r>
              <a:rPr lang="en-US" sz="2400" b="1" dirty="0">
                <a:latin typeface="Times New Roman" panose="02020603050405020304" pitchFamily="18" charset="0"/>
                <a:cs typeface="Times New Roman" panose="02020603050405020304" pitchFamily="18" charset="0"/>
              </a:rPr>
              <a:t>Three questions the client could be struggling with and policy answer types:</a:t>
            </a:r>
          </a:p>
          <a:p>
            <a:pPr marL="457200" lvl="1" indent="0">
              <a:buNone/>
            </a:pPr>
            <a:r>
              <a:rPr lang="en-US" b="1" dirty="0">
                <a:solidFill>
                  <a:srgbClr val="0070C0"/>
                </a:solidFill>
                <a:effectLst/>
                <a:latin typeface="Times New Roman" panose="02020603050405020304" pitchFamily="18" charset="0"/>
                <a:cs typeface="Times New Roman" panose="02020603050405020304" pitchFamily="18" charset="0"/>
              </a:rPr>
              <a:t>What is happening?     What is working?     What should be done next?</a:t>
            </a:r>
          </a:p>
          <a:p>
            <a:pPr marL="457200" lvl="1" indent="0">
              <a:buNone/>
            </a:pPr>
            <a:r>
              <a:rPr lang="en-US" b="1" dirty="0">
                <a:latin typeface="Times New Roman" panose="02020603050405020304" pitchFamily="18" charset="0"/>
                <a:cs typeface="Times New Roman" panose="02020603050405020304" pitchFamily="18" charset="0"/>
              </a:rPr>
              <a:t>      Descriptive                   Evaluative                          Prescriptive</a:t>
            </a:r>
            <a:endParaRPr lang="en-US" b="1"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485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D130-196D-9BC5-196E-F964D47662F4}"/>
              </a:ext>
            </a:extLst>
          </p:cNvPr>
          <p:cNvSpPr>
            <a:spLocks noGrp="1"/>
          </p:cNvSpPr>
          <p:nvPr>
            <p:ph type="title"/>
          </p:nvPr>
        </p:nvSpPr>
        <p:spPr>
          <a:xfrm>
            <a:off x="838200" y="365126"/>
            <a:ext cx="10515600" cy="589032"/>
          </a:xfrm>
          <a:ln w="19050">
            <a:solidFill>
              <a:schemeClr val="tx1"/>
            </a:solidFill>
          </a:ln>
        </p:spPr>
        <p:txBody>
          <a:bodyPr>
            <a:normAutofit fontScale="90000"/>
          </a:bodyPr>
          <a:lstStyle/>
          <a:p>
            <a:r>
              <a:rPr lang="en-US" b="1" dirty="0">
                <a:latin typeface="Times New Roman" panose="02020603050405020304" pitchFamily="18" charset="0"/>
                <a:cs typeface="Times New Roman" panose="02020603050405020304" pitchFamily="18" charset="0"/>
              </a:rPr>
              <a:t>Four Elements of a Policy Answer</a:t>
            </a:r>
          </a:p>
        </p:txBody>
      </p:sp>
      <p:sp>
        <p:nvSpPr>
          <p:cNvPr id="3" name="Content Placeholder 2">
            <a:extLst>
              <a:ext uri="{FF2B5EF4-FFF2-40B4-BE49-F238E27FC236}">
                <a16:creationId xmlns:a16="http://schemas.microsoft.com/office/drawing/2014/main" id="{9A186396-0899-3720-314E-D173C7AA11C1}"/>
              </a:ext>
            </a:extLst>
          </p:cNvPr>
          <p:cNvSpPr>
            <a:spLocks noGrp="1"/>
          </p:cNvSpPr>
          <p:nvPr>
            <p:ph idx="1"/>
          </p:nvPr>
        </p:nvSpPr>
        <p:spPr>
          <a:xfrm>
            <a:off x="838200" y="1325217"/>
            <a:ext cx="10515600" cy="4851746"/>
          </a:xfrm>
        </p:spPr>
        <p:txBody>
          <a:bodyPr/>
          <a:lstStyle/>
          <a:p>
            <a:pPr marL="0" indent="0">
              <a:buNone/>
            </a:pPr>
            <a:r>
              <a:rPr lang="en-US" sz="2800" dirty="0">
                <a:effectLst/>
                <a:latin typeface="Times New Roman" panose="02020603050405020304" pitchFamily="18" charset="0"/>
                <a:cs typeface="Times New Roman" panose="02020603050405020304" pitchFamily="18" charset="0"/>
              </a:rPr>
              <a:t>The next step is to determine which pieces of evidence you’ll need to make each type of policy answer as persuasive as possible. </a:t>
            </a:r>
          </a:p>
          <a:p>
            <a:endParaRPr lang="en-US" dirty="0">
              <a:latin typeface="Times New Roman" panose="02020603050405020304" pitchFamily="18" charset="0"/>
              <a:cs typeface="Times New Roman" panose="02020603050405020304" pitchFamily="18" charset="0"/>
            </a:endParaRPr>
          </a:p>
          <a:p>
            <a:pPr marL="0" indent="0">
              <a:buNone/>
            </a:pPr>
            <a:r>
              <a:rPr lang="en-US" sz="2800" dirty="0">
                <a:effectLst/>
                <a:latin typeface="Times New Roman" panose="02020603050405020304" pitchFamily="18" charset="0"/>
              </a:rPr>
              <a:t>In public policy, you can divide evidence into four distinct types:</a:t>
            </a:r>
          </a:p>
          <a:p>
            <a:pPr marL="457200" indent="-457200">
              <a:buFont typeface="+mj-lt"/>
              <a:buAutoNum type="arabicPeriod"/>
            </a:pPr>
            <a:r>
              <a:rPr lang="en-US" sz="2400" b="1" dirty="0">
                <a:effectLst/>
                <a:latin typeface="Times New Roman" panose="02020603050405020304" pitchFamily="18" charset="0"/>
                <a:cs typeface="Times New Roman" panose="02020603050405020304" pitchFamily="18" charset="0"/>
              </a:rPr>
              <a:t>Condition</a:t>
            </a:r>
            <a:r>
              <a:rPr lang="en-US" sz="2400" dirty="0">
                <a:effectLst/>
                <a:latin typeface="Times New Roman" panose="02020603050405020304" pitchFamily="18" charset="0"/>
                <a:cs typeface="Times New Roman" panose="02020603050405020304" pitchFamily="18" charset="0"/>
              </a:rPr>
              <a:t> What’s happening? </a:t>
            </a:r>
          </a:p>
          <a:p>
            <a:pPr marL="457200" indent="-457200">
              <a:buFont typeface="+mj-lt"/>
              <a:buAutoNum type="arabicPeriod"/>
            </a:pPr>
            <a:r>
              <a:rPr lang="en-US" sz="2400" b="1" dirty="0">
                <a:effectLst/>
                <a:latin typeface="Times New Roman" panose="02020603050405020304" pitchFamily="18" charset="0"/>
                <a:cs typeface="Times New Roman" panose="02020603050405020304" pitchFamily="18" charset="0"/>
              </a:rPr>
              <a:t>Criteria</a:t>
            </a:r>
            <a:r>
              <a:rPr lang="en-US" sz="2400" dirty="0">
                <a:effectLst/>
                <a:latin typeface="Times New Roman" panose="02020603050405020304" pitchFamily="18" charset="0"/>
                <a:cs typeface="Times New Roman" panose="02020603050405020304" pitchFamily="18" charset="0"/>
              </a:rPr>
              <a:t> What should be happening? </a:t>
            </a:r>
          </a:p>
          <a:p>
            <a:pPr marL="457200" indent="-457200">
              <a:buFont typeface="+mj-lt"/>
              <a:buAutoNum type="arabicPeriod"/>
            </a:pPr>
            <a:r>
              <a:rPr lang="en-US" sz="2400" b="1" dirty="0">
                <a:effectLst/>
                <a:latin typeface="Times New Roman" panose="02020603050405020304" pitchFamily="18" charset="0"/>
                <a:cs typeface="Times New Roman" panose="02020603050405020304" pitchFamily="18" charset="0"/>
              </a:rPr>
              <a:t>Cause</a:t>
            </a:r>
            <a:r>
              <a:rPr lang="en-US" sz="2400" dirty="0">
                <a:effectLst/>
                <a:latin typeface="Times New Roman" panose="02020603050405020304" pitchFamily="18" charset="0"/>
                <a:cs typeface="Times New Roman" panose="02020603050405020304" pitchFamily="18" charset="0"/>
              </a:rPr>
              <a:t> Why is the condition happening? [i.e., Correlation/Contributing Factors]</a:t>
            </a:r>
          </a:p>
          <a:p>
            <a:pPr marL="457200" indent="-457200">
              <a:buFont typeface="+mj-lt"/>
              <a:buAutoNum type="arabicPeriod"/>
            </a:pPr>
            <a:r>
              <a:rPr lang="en-US" sz="2400" b="1" dirty="0">
                <a:effectLst/>
                <a:latin typeface="Times New Roman" panose="02020603050405020304" pitchFamily="18" charset="0"/>
                <a:cs typeface="Times New Roman" panose="02020603050405020304" pitchFamily="18" charset="0"/>
              </a:rPr>
              <a:t>Effect</a:t>
            </a:r>
            <a:r>
              <a:rPr lang="en-US" sz="2400" dirty="0">
                <a:effectLst/>
                <a:latin typeface="Times New Roman" panose="02020603050405020304" pitchFamily="18" charset="0"/>
                <a:cs typeface="Times New Roman" panose="02020603050405020304" pitchFamily="18" charset="0"/>
              </a:rPr>
              <a:t> What might happen next? </a:t>
            </a:r>
          </a:p>
        </p:txBody>
      </p:sp>
    </p:spTree>
    <p:extLst>
      <p:ext uri="{BB962C8B-B14F-4D97-AF65-F5344CB8AC3E}">
        <p14:creationId xmlns:p14="http://schemas.microsoft.com/office/powerpoint/2010/main" val="213993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4D0DC-567F-8B83-ECB7-6437CDE25E40}"/>
              </a:ext>
            </a:extLst>
          </p:cNvPr>
          <p:cNvSpPr>
            <a:spLocks noGrp="1"/>
          </p:cNvSpPr>
          <p:nvPr>
            <p:ph type="title"/>
          </p:nvPr>
        </p:nvSpPr>
        <p:spPr>
          <a:xfrm>
            <a:off x="838200" y="365126"/>
            <a:ext cx="10515600" cy="708300"/>
          </a:xfrm>
          <a:ln w="19050">
            <a:solidFill>
              <a:schemeClr val="tx1"/>
            </a:solidFill>
          </a:ln>
        </p:spPr>
        <p:txBody>
          <a:bodyPr>
            <a:normAutofit fontScale="90000"/>
          </a:bodyPr>
          <a:lstStyle/>
          <a:p>
            <a:br>
              <a:rPr lang="en-US" dirty="0">
                <a:effectLst/>
                <a:latin typeface="Times New Roman,Bold"/>
              </a:rPr>
            </a:br>
            <a:r>
              <a:rPr lang="en-US" dirty="0">
                <a:effectLst/>
                <a:latin typeface="Times New Roman,Bold"/>
              </a:rPr>
              <a:t>Executive Summary </a:t>
            </a:r>
            <a:br>
              <a:rPr lang="en-US" dirty="0">
                <a:effectLst/>
                <a:latin typeface="Times New Roman,Bold"/>
              </a:rPr>
            </a:br>
            <a:endParaRPr lang="en-US" dirty="0"/>
          </a:p>
        </p:txBody>
      </p:sp>
      <p:sp>
        <p:nvSpPr>
          <p:cNvPr id="3" name="Content Placeholder 2">
            <a:extLst>
              <a:ext uri="{FF2B5EF4-FFF2-40B4-BE49-F238E27FC236}">
                <a16:creationId xmlns:a16="http://schemas.microsoft.com/office/drawing/2014/main" id="{FEA012B9-23E0-820E-AC12-CACF224950C4}"/>
              </a:ext>
            </a:extLst>
          </p:cNvPr>
          <p:cNvSpPr>
            <a:spLocks noGrp="1"/>
          </p:cNvSpPr>
          <p:nvPr>
            <p:ph idx="1"/>
          </p:nvPr>
        </p:nvSpPr>
        <p:spPr>
          <a:xfrm>
            <a:off x="838200" y="1470991"/>
            <a:ext cx="10515600" cy="4705972"/>
          </a:xfrm>
        </p:spPr>
        <p:txBody>
          <a:bodyPr>
            <a:normAutofit lnSpcReduction="10000"/>
          </a:bodyPr>
          <a:lstStyle/>
          <a:p>
            <a:pPr>
              <a:buFont typeface="Courier New" panose="02070309020205020404" pitchFamily="49" charset="0"/>
              <a:buChar char="o"/>
            </a:pPr>
            <a:r>
              <a:rPr lang="en-US" dirty="0">
                <a:effectLst/>
                <a:latin typeface="Times New Roman" panose="02020603050405020304" pitchFamily="18" charset="0"/>
              </a:rPr>
              <a:t>Writing deductively, always start by stating your main point (recommendation) first!</a:t>
            </a:r>
          </a:p>
          <a:p>
            <a:pPr marL="0" indent="0">
              <a:buNone/>
            </a:pPr>
            <a:r>
              <a:rPr lang="en-US" dirty="0">
                <a:effectLst/>
                <a:latin typeface="Times New Roman" panose="02020603050405020304" pitchFamily="18" charset="0"/>
              </a:rPr>
              <a:t> </a:t>
            </a:r>
          </a:p>
          <a:p>
            <a:pPr>
              <a:buFont typeface="Courier New" panose="02070309020205020404" pitchFamily="49" charset="0"/>
              <a:buChar char="o"/>
            </a:pPr>
            <a:r>
              <a:rPr lang="en-US" dirty="0">
                <a:effectLst/>
                <a:latin typeface="Times New Roman" panose="02020603050405020304" pitchFamily="18" charset="0"/>
              </a:rPr>
              <a:t>The remaining sentences in the paragraph should present the data, facts, statistics, as well as your analysis and reasoning (and any context needed) to prove the point you make in the first sentence. </a:t>
            </a:r>
            <a:endParaRPr lang="en-US" dirty="0"/>
          </a:p>
          <a:p>
            <a:pPr>
              <a:buFont typeface="Courier New" panose="02070309020205020404" pitchFamily="49" charset="0"/>
              <a:buChar char="o"/>
            </a:pPr>
            <a:endParaRPr lang="en-US" dirty="0">
              <a:latin typeface="Times New Roman" panose="02020603050405020304" pitchFamily="18" charset="0"/>
            </a:endParaRPr>
          </a:p>
          <a:p>
            <a:pPr>
              <a:buFont typeface="Courier New" panose="02070309020205020404" pitchFamily="49" charset="0"/>
              <a:buChar char="o"/>
            </a:pPr>
            <a:r>
              <a:rPr lang="en-US" dirty="0">
                <a:effectLst/>
                <a:latin typeface="Times New Roman" panose="02020603050405020304" pitchFamily="18" charset="0"/>
              </a:rPr>
              <a:t>Then briefly summarize your main findings as answers to your client’s questions. Essentially, you are explaining why you are recommending they take-action. End the summary with a brief statement of what will happen if the client implements your recommendation. </a:t>
            </a:r>
            <a:endParaRPr lang="en-US" dirty="0">
              <a:effectLst/>
            </a:endParaRPr>
          </a:p>
          <a:p>
            <a:endParaRPr lang="en-US" dirty="0"/>
          </a:p>
        </p:txBody>
      </p:sp>
    </p:spTree>
    <p:extLst>
      <p:ext uri="{BB962C8B-B14F-4D97-AF65-F5344CB8AC3E}">
        <p14:creationId xmlns:p14="http://schemas.microsoft.com/office/powerpoint/2010/main" val="386433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4B29-1FBF-651D-AEA0-BCF376A1DC55}"/>
              </a:ext>
            </a:extLst>
          </p:cNvPr>
          <p:cNvSpPr>
            <a:spLocks noGrp="1"/>
          </p:cNvSpPr>
          <p:nvPr>
            <p:ph type="title"/>
          </p:nvPr>
        </p:nvSpPr>
        <p:spPr>
          <a:xfrm>
            <a:off x="838200" y="365126"/>
            <a:ext cx="10515600" cy="628788"/>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Background and Methodology</a:t>
            </a:r>
          </a:p>
        </p:txBody>
      </p:sp>
      <p:sp>
        <p:nvSpPr>
          <p:cNvPr id="3" name="Content Placeholder 2">
            <a:extLst>
              <a:ext uri="{FF2B5EF4-FFF2-40B4-BE49-F238E27FC236}">
                <a16:creationId xmlns:a16="http://schemas.microsoft.com/office/drawing/2014/main" id="{2B289B89-103A-E73A-2A0C-1D24B84D2C1D}"/>
              </a:ext>
            </a:extLst>
          </p:cNvPr>
          <p:cNvSpPr>
            <a:spLocks noGrp="1"/>
          </p:cNvSpPr>
          <p:nvPr>
            <p:ph idx="1"/>
          </p:nvPr>
        </p:nvSpPr>
        <p:spPr>
          <a:xfrm>
            <a:off x="838200" y="1126435"/>
            <a:ext cx="10515600" cy="5050528"/>
          </a:xfrm>
        </p:spPr>
        <p:txBody>
          <a:bodyPr/>
          <a:lstStyle/>
          <a:p>
            <a:endParaRPr lang="en-US" dirty="0">
              <a:effectLst/>
              <a:latin typeface="Times New Roman" panose="02020603050405020304" pitchFamily="18" charset="0"/>
            </a:endParaRPr>
          </a:p>
          <a:p>
            <a:pPr marL="0" indent="0">
              <a:buNone/>
            </a:pPr>
            <a:r>
              <a:rPr lang="en-US" dirty="0">
                <a:effectLst/>
                <a:latin typeface="Times New Roman" panose="02020603050405020304" pitchFamily="18" charset="0"/>
              </a:rPr>
              <a:t>Here you will provide context and any historical or technical information the reader may need to understand your findings—and nothing more. Consider what your reader already knows. You may also need to briefly explain where your data comes from and how they were analyzed. Depending on your findings, you may not even need a Background &amp; Methodology section. </a:t>
            </a:r>
            <a:endParaRPr lang="en-US" dirty="0">
              <a:effectLst/>
            </a:endParaRPr>
          </a:p>
          <a:p>
            <a:endParaRPr lang="en-US" dirty="0"/>
          </a:p>
        </p:txBody>
      </p:sp>
    </p:spTree>
    <p:extLst>
      <p:ext uri="{BB962C8B-B14F-4D97-AF65-F5344CB8AC3E}">
        <p14:creationId xmlns:p14="http://schemas.microsoft.com/office/powerpoint/2010/main" val="70681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F8AB-DAF1-3EB8-9DBD-38570BA8D528}"/>
              </a:ext>
            </a:extLst>
          </p:cNvPr>
          <p:cNvSpPr>
            <a:spLocks noGrp="1"/>
          </p:cNvSpPr>
          <p:nvPr>
            <p:ph type="title"/>
          </p:nvPr>
        </p:nvSpPr>
        <p:spPr>
          <a:xfrm>
            <a:off x="838200" y="365126"/>
            <a:ext cx="10515600" cy="602284"/>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Key Finding(s)</a:t>
            </a:r>
          </a:p>
        </p:txBody>
      </p:sp>
      <p:sp>
        <p:nvSpPr>
          <p:cNvPr id="3" name="Content Placeholder 2">
            <a:extLst>
              <a:ext uri="{FF2B5EF4-FFF2-40B4-BE49-F238E27FC236}">
                <a16:creationId xmlns:a16="http://schemas.microsoft.com/office/drawing/2014/main" id="{61B8BBE4-F53C-01E5-15E5-F498A9AFCAC0}"/>
              </a:ext>
            </a:extLst>
          </p:cNvPr>
          <p:cNvSpPr>
            <a:spLocks noGrp="1"/>
          </p:cNvSpPr>
          <p:nvPr>
            <p:ph idx="1"/>
          </p:nvPr>
        </p:nvSpPr>
        <p:spPr>
          <a:xfrm>
            <a:off x="838200" y="1179443"/>
            <a:ext cx="10515600" cy="4997520"/>
          </a:xfrm>
        </p:spPr>
        <p:txBody>
          <a:bodyPr/>
          <a:lstStyle/>
          <a:p>
            <a:r>
              <a:rPr lang="en-US" dirty="0">
                <a:effectLst/>
                <a:latin typeface="Times New Roman" panose="02020603050405020304" pitchFamily="18" charset="0"/>
              </a:rPr>
              <a:t>In the key finding section(s), you will answer your client’s questions directly. You will also provide evidence (and the context surrounding the evidence), as well as your analysis of the evidence in support of your descriptive, evaluative, or prescriptive answer. You may also need to include information on any limitations associated with your findings and rebut alternative options, if necessary. </a:t>
            </a:r>
            <a:endParaRPr lang="en-US" dirty="0">
              <a:effectLst/>
            </a:endParaRPr>
          </a:p>
          <a:p>
            <a:endParaRPr lang="en-US" dirty="0"/>
          </a:p>
        </p:txBody>
      </p:sp>
    </p:spTree>
    <p:extLst>
      <p:ext uri="{BB962C8B-B14F-4D97-AF65-F5344CB8AC3E}">
        <p14:creationId xmlns:p14="http://schemas.microsoft.com/office/powerpoint/2010/main" val="3025729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8DD96-0E0D-52D2-28B9-D3DCA191D05F}"/>
              </a:ext>
            </a:extLst>
          </p:cNvPr>
          <p:cNvSpPr>
            <a:spLocks noGrp="1"/>
          </p:cNvSpPr>
          <p:nvPr>
            <p:ph type="title"/>
          </p:nvPr>
        </p:nvSpPr>
        <p:spPr>
          <a:xfrm>
            <a:off x="838200" y="365126"/>
            <a:ext cx="10515600" cy="602284"/>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Recommendations</a:t>
            </a:r>
          </a:p>
        </p:txBody>
      </p:sp>
      <p:sp>
        <p:nvSpPr>
          <p:cNvPr id="3" name="Content Placeholder 2">
            <a:extLst>
              <a:ext uri="{FF2B5EF4-FFF2-40B4-BE49-F238E27FC236}">
                <a16:creationId xmlns:a16="http://schemas.microsoft.com/office/drawing/2014/main" id="{FAA0A101-67FD-E425-C7FA-09EC055C7C28}"/>
              </a:ext>
            </a:extLst>
          </p:cNvPr>
          <p:cNvSpPr>
            <a:spLocks noGrp="1"/>
          </p:cNvSpPr>
          <p:nvPr>
            <p:ph idx="1"/>
          </p:nvPr>
        </p:nvSpPr>
        <p:spPr>
          <a:xfrm>
            <a:off x="838200" y="1126435"/>
            <a:ext cx="10515600" cy="5050528"/>
          </a:xfrm>
        </p:spPr>
        <p:txBody>
          <a:bodyPr/>
          <a:lstStyle/>
          <a:p>
            <a:r>
              <a:rPr lang="en-US" dirty="0">
                <a:effectLst/>
                <a:latin typeface="Times New Roman" panose="02020603050405020304" pitchFamily="18" charset="0"/>
              </a:rPr>
              <a:t>Your recommendations should link the root causes of the requestor’s problem, which you should have identified in your key findings section, with </a:t>
            </a:r>
            <a:r>
              <a:rPr lang="en-US" dirty="0">
                <a:effectLst/>
                <a:latin typeface="Times New Roman,Italic"/>
              </a:rPr>
              <a:t>what </a:t>
            </a:r>
            <a:r>
              <a:rPr lang="en-US" dirty="0">
                <a:effectLst/>
                <a:latin typeface="Times New Roman" panose="02020603050405020304" pitchFamily="18" charset="0"/>
              </a:rPr>
              <a:t>needs to be done by </a:t>
            </a:r>
            <a:r>
              <a:rPr lang="en-US" dirty="0">
                <a:effectLst/>
                <a:latin typeface="Times New Roman,Italic"/>
              </a:rPr>
              <a:t>whom. </a:t>
            </a:r>
            <a:r>
              <a:rPr lang="en-US" dirty="0">
                <a:effectLst/>
                <a:latin typeface="Times New Roman" panose="02020603050405020304" pitchFamily="18" charset="0"/>
              </a:rPr>
              <a:t>Your recommendations should be feasible, cost effective, and specific without being too narrow. </a:t>
            </a:r>
            <a:endParaRPr lang="en-US" dirty="0">
              <a:effectLst/>
            </a:endParaRPr>
          </a:p>
          <a:p>
            <a:endParaRPr lang="en-US" dirty="0"/>
          </a:p>
        </p:txBody>
      </p:sp>
    </p:spTree>
    <p:extLst>
      <p:ext uri="{BB962C8B-B14F-4D97-AF65-F5344CB8AC3E}">
        <p14:creationId xmlns:p14="http://schemas.microsoft.com/office/powerpoint/2010/main" val="338404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FE9D6-EF7B-5ACF-1D0E-35489D88EFE0}"/>
              </a:ext>
            </a:extLst>
          </p:cNvPr>
          <p:cNvSpPr>
            <a:spLocks noGrp="1"/>
          </p:cNvSpPr>
          <p:nvPr>
            <p:ph type="title"/>
          </p:nvPr>
        </p:nvSpPr>
        <p:spPr>
          <a:xfrm>
            <a:off x="838200" y="365126"/>
            <a:ext cx="10515600" cy="628788"/>
          </a:xfrm>
          <a:ln w="19050">
            <a:solidFill>
              <a:schemeClr val="tx1"/>
            </a:solidFill>
          </a:ln>
        </p:spPr>
        <p:txBody>
          <a:bodyPr>
            <a:normAutofit fontScale="90000"/>
          </a:bodyPr>
          <a:lstStyle/>
          <a:p>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6740FCB7-D00F-1E1C-247F-CA29DC42F9D8}"/>
              </a:ext>
            </a:extLst>
          </p:cNvPr>
          <p:cNvSpPr>
            <a:spLocks noGrp="1"/>
          </p:cNvSpPr>
          <p:nvPr>
            <p:ph idx="1"/>
          </p:nvPr>
        </p:nvSpPr>
        <p:spPr>
          <a:xfrm>
            <a:off x="838200" y="1245704"/>
            <a:ext cx="10515600" cy="4931259"/>
          </a:xfrm>
        </p:spPr>
        <p:txBody>
          <a:bodyPr/>
          <a:lstStyle/>
          <a:p>
            <a:r>
              <a:rPr lang="en-US" dirty="0">
                <a:effectLst/>
                <a:latin typeface="Times New Roman" panose="02020603050405020304" pitchFamily="18" charset="0"/>
              </a:rPr>
              <a:t>Your conclusion should place your key findings in a broader context that reminds the reader of the issue’s importance. Why is important that action be taken immediately? A good conclusion will weigh loss aversion against hope for the future as motivating factors. </a:t>
            </a:r>
            <a:endParaRPr lang="en-US" dirty="0">
              <a:effectLst/>
            </a:endParaRPr>
          </a:p>
          <a:p>
            <a:endParaRPr lang="en-US" dirty="0"/>
          </a:p>
        </p:txBody>
      </p:sp>
    </p:spTree>
    <p:extLst>
      <p:ext uri="{BB962C8B-B14F-4D97-AF65-F5344CB8AC3E}">
        <p14:creationId xmlns:p14="http://schemas.microsoft.com/office/powerpoint/2010/main" val="428616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3029</TotalTime>
  <Words>1060</Words>
  <Application>Microsoft Macintosh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Calibri Light</vt:lpstr>
      <vt:lpstr>Courier New</vt:lpstr>
      <vt:lpstr>Times New Roman</vt:lpstr>
      <vt:lpstr>Times New Roman,Bold</vt:lpstr>
      <vt:lpstr>Times New Roman,BoldItalic</vt:lpstr>
      <vt:lpstr>Times New Roman,Italic</vt:lpstr>
      <vt:lpstr>Wingdings</vt:lpstr>
      <vt:lpstr>Office Theme</vt:lpstr>
      <vt:lpstr>Policy Memo Development</vt:lpstr>
      <vt:lpstr>Policy Memo Format</vt:lpstr>
      <vt:lpstr>Three Policy Memo Types</vt:lpstr>
      <vt:lpstr>Four Elements of a Policy Answer</vt:lpstr>
      <vt:lpstr> Executive Summary  </vt:lpstr>
      <vt:lpstr>Background and Methodology</vt:lpstr>
      <vt:lpstr>Key Finding(s)</vt:lpstr>
      <vt:lpstr>Recommendations</vt:lpstr>
      <vt:lpstr>Conclusion</vt:lpstr>
      <vt:lpstr>Writing Recommendations That Matter 1</vt:lpstr>
      <vt:lpstr>Writing Recommendations That Matter 2</vt:lpstr>
      <vt:lpstr>Writing Recommendations That Matter 3</vt:lpstr>
      <vt:lpstr>Writing Conclusions That Matter</vt:lpstr>
      <vt:lpstr>Being Your Own Best Editor 1</vt:lpstr>
      <vt:lpstr>Being Your Own Best Editor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Presentation</dc:title>
  <dc:creator>Damon Arnold</dc:creator>
  <cp:lastModifiedBy>Damon Arnold</cp:lastModifiedBy>
  <cp:revision>11</cp:revision>
  <cp:lastPrinted>2023-05-17T23:39:57Z</cp:lastPrinted>
  <dcterms:created xsi:type="dcterms:W3CDTF">2023-05-13T15:06:27Z</dcterms:created>
  <dcterms:modified xsi:type="dcterms:W3CDTF">2023-07-10T15:26:08Z</dcterms:modified>
</cp:coreProperties>
</file>