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9789" r:id="rId2"/>
    <p:sldId id="9790" r:id="rId3"/>
    <p:sldId id="9770" r:id="rId4"/>
    <p:sldId id="9774" r:id="rId5"/>
    <p:sldId id="9781" r:id="rId6"/>
    <p:sldId id="9775" r:id="rId7"/>
    <p:sldId id="9779" r:id="rId8"/>
    <p:sldId id="9780" r:id="rId9"/>
    <p:sldId id="9784" r:id="rId10"/>
    <p:sldId id="9739" r:id="rId11"/>
    <p:sldId id="9787" r:id="rId12"/>
    <p:sldId id="9791" r:id="rId13"/>
    <p:sldId id="9792" r:id="rId14"/>
    <p:sldId id="9793" r:id="rId15"/>
    <p:sldId id="97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8"/>
    <p:restoredTop sz="94280"/>
  </p:normalViewPr>
  <p:slideViewPr>
    <p:cSldViewPr snapToGrid="0">
      <p:cViewPr varScale="1">
        <p:scale>
          <a:sx n="53" d="100"/>
          <a:sy n="53" d="100"/>
        </p:scale>
        <p:origin x="192"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B9415-0701-EA44-8509-31534284DCEA}" type="datetimeFigureOut">
              <a:rPr lang="en-US" smtClean="0"/>
              <a:t>7/9/23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51881-6CC7-D346-8685-BB432B5281C5}" type="slidenum">
              <a:rPr lang="en-US" smtClean="0"/>
              <a:t>‹#›</a:t>
            </a:fld>
            <a:endParaRPr lang="en-US" dirty="0"/>
          </a:p>
        </p:txBody>
      </p:sp>
    </p:spTree>
    <p:extLst>
      <p:ext uri="{BB962C8B-B14F-4D97-AF65-F5344CB8AC3E}">
        <p14:creationId xmlns:p14="http://schemas.microsoft.com/office/powerpoint/2010/main" val="27401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dealmedicalcare.org/sleep-deprived-docs-disclose-hospital-horro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urocockpit.be/sites/default/files/Dawson-Reid-1997.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In-group – out-group dynamics</a:t>
            </a:r>
          </a:p>
        </p:txBody>
      </p:sp>
      <p:sp>
        <p:nvSpPr>
          <p:cNvPr id="4" name="Slide Number Placeholder 3"/>
          <p:cNvSpPr>
            <a:spLocks noGrp="1"/>
          </p:cNvSpPr>
          <p:nvPr>
            <p:ph type="sldNum" sz="quarter" idx="5"/>
          </p:nvPr>
        </p:nvSpPr>
        <p:spPr/>
        <p:txBody>
          <a:bodyPr/>
          <a:lstStyle/>
          <a:p>
            <a:fld id="{90751881-6CC7-D346-8685-BB432B5281C5}" type="slidenum">
              <a:rPr lang="en-US" smtClean="0"/>
              <a:t>4</a:t>
            </a:fld>
            <a:endParaRPr lang="en-US" dirty="0"/>
          </a:p>
        </p:txBody>
      </p:sp>
    </p:spTree>
    <p:extLst>
      <p:ext uri="{BB962C8B-B14F-4D97-AF65-F5344CB8AC3E}">
        <p14:creationId xmlns:p14="http://schemas.microsoft.com/office/powerpoint/2010/main" val="236717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students enter medicine with their mental health on par with or better than their peers, they are three times more likely to kill themselves, according to the American Medical Student Association. In some residency programs 75% of interns meet criteria for major depression. (2) Suicide risk increases with untreated mental illness. Physicians who die by suicide are less likely to be receiving mental health care compared with nonphysician suicides. Physicians are more likely to self-medicate for anxiety, depression, and suicidality—with tragic outcomes.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from a 7-year investigation of 1,300 physician suicides reveal that doctors (and medical students) die by suicide due to fear of seeking care that would be disclosed on their applications for residency, hospital privileges, and state licensure. Fear of seeking treatment leads to delayed diagnoses thereby increasing anxiety, depression, substance abuse, and suicide. (5)</a:t>
            </a:r>
          </a:p>
          <a:p>
            <a:endParaRPr lang="en-US" dirty="0"/>
          </a:p>
          <a:p>
            <a:endParaRPr lang="en-US" dirty="0"/>
          </a:p>
        </p:txBody>
      </p:sp>
      <p:sp>
        <p:nvSpPr>
          <p:cNvPr id="4" name="Slide Number Placeholder 3"/>
          <p:cNvSpPr>
            <a:spLocks noGrp="1"/>
          </p:cNvSpPr>
          <p:nvPr>
            <p:ph type="sldNum" sz="quarter" idx="5"/>
          </p:nvPr>
        </p:nvSpPr>
        <p:spPr/>
        <p:txBody>
          <a:bodyPr/>
          <a:lstStyle/>
          <a:p>
            <a:fld id="{90751881-6CC7-D346-8685-BB432B5281C5}" type="slidenum">
              <a:rPr lang="en-US" smtClean="0"/>
              <a:t>5</a:t>
            </a:fld>
            <a:endParaRPr lang="en-US" dirty="0"/>
          </a:p>
        </p:txBody>
      </p:sp>
    </p:spTree>
    <p:extLst>
      <p:ext uri="{BB962C8B-B14F-4D97-AF65-F5344CB8AC3E}">
        <p14:creationId xmlns:p14="http://schemas.microsoft.com/office/powerpoint/2010/main" val="324095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Times New Roman" panose="02020603050405020304" pitchFamily="18" charset="0"/>
                <a:cs typeface="Times New Roman" panose="02020603050405020304" pitchFamily="18" charset="0"/>
              </a:rPr>
              <a:t>Nearly 40 percent of doctors said they’d be reluctant to seek mental health care due to concerns about obtaining or renewing their license to practice, according to a 2017 paper published in Mayo Clinic Proceedings.</a:t>
            </a:r>
          </a:p>
          <a:p>
            <a:pPr algn="l" fontAlgn="base"/>
            <a:endParaRPr lang="en-US" b="1" i="0"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0751881-6CC7-D346-8685-BB432B5281C5}" type="slidenum">
              <a:rPr lang="en-US" smtClean="0"/>
              <a:t>6</a:t>
            </a:fld>
            <a:endParaRPr lang="en-US" dirty="0"/>
          </a:p>
        </p:txBody>
      </p:sp>
    </p:spTree>
    <p:extLst>
      <p:ext uri="{BB962C8B-B14F-4D97-AF65-F5344CB8AC3E}">
        <p14:creationId xmlns:p14="http://schemas.microsoft.com/office/powerpoint/2010/main" val="44358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0751881-6CC7-D346-8685-BB432B5281C5}" type="slidenum">
              <a:rPr lang="en-US" smtClean="0"/>
              <a:t>7</a:t>
            </a:fld>
            <a:endParaRPr lang="en-US" dirty="0"/>
          </a:p>
        </p:txBody>
      </p:sp>
    </p:spTree>
    <p:extLst>
      <p:ext uri="{BB962C8B-B14F-4D97-AF65-F5344CB8AC3E}">
        <p14:creationId xmlns:p14="http://schemas.microsoft.com/office/powerpoint/2010/main" val="29247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eorgia" panose="02040502050405020303" pitchFamily="18" charset="0"/>
              </a:rPr>
              <a:t>Medical board intervention is always directed at the physician, not the system. But what if the system causes physician impairment? Case in point: Resident physicians are </a:t>
            </a:r>
            <a:r>
              <a:rPr lang="en-US" b="0" i="0" u="sng" dirty="0">
                <a:solidFill>
                  <a:srgbClr val="009176"/>
                </a:solidFill>
                <a:effectLst/>
                <a:latin typeface="Georgia" panose="02040502050405020303" pitchFamily="18" charset="0"/>
                <a:hlinkClick r:id="rId3"/>
              </a:rPr>
              <a:t>legally forced to work 28-hour shifts</a:t>
            </a:r>
            <a:r>
              <a:rPr lang="en-US" b="0" i="0" dirty="0">
                <a:solidFill>
                  <a:srgbClr val="000000"/>
                </a:solidFill>
                <a:effectLst/>
                <a:latin typeface="Georgia" panose="02040502050405020303" pitchFamily="18" charset="0"/>
              </a:rPr>
              <a:t> (or longer due to unenforced caps). </a:t>
            </a:r>
            <a:r>
              <a:rPr lang="en-US" b="0" i="0" dirty="0">
                <a:solidFill>
                  <a:srgbClr val="0FAB74"/>
                </a:solidFill>
                <a:effectLst/>
                <a:latin typeface="Georgia" panose="02040502050405020303" pitchFamily="18" charset="0"/>
              </a:rPr>
              <a:t>(9)</a:t>
            </a:r>
            <a:r>
              <a:rPr lang="en-US" b="0" i="0" dirty="0">
                <a:solidFill>
                  <a:srgbClr val="000000"/>
                </a:solidFill>
                <a:effectLst/>
                <a:latin typeface="Georgia" panose="02040502050405020303" pitchFamily="18" charset="0"/>
              </a:rPr>
              <a:t> Working just 17 hours is equivalent to the cognitive and psychomotor impairment of a </a:t>
            </a:r>
            <a:r>
              <a:rPr lang="en-US" b="0" i="0" u="sng" dirty="0">
                <a:solidFill>
                  <a:srgbClr val="009176"/>
                </a:solidFill>
                <a:effectLst/>
                <a:latin typeface="Georgia" panose="02040502050405020303" pitchFamily="18" charset="0"/>
                <a:hlinkClick r:id="rId4"/>
              </a:rPr>
              <a:t>0.05%</a:t>
            </a:r>
            <a:r>
              <a:rPr lang="en-US" b="0" i="0" dirty="0">
                <a:solidFill>
                  <a:srgbClr val="000000"/>
                </a:solidFill>
                <a:effectLst/>
                <a:latin typeface="Georgia" panose="02040502050405020303" pitchFamily="18" charset="0"/>
              </a:rPr>
              <a:t> blood alcohol content (illegal to drive in Utah and most Western European countries). Working beyond 24 hours is equivalent to a </a:t>
            </a:r>
            <a:r>
              <a:rPr lang="en-US" b="0" i="0" u="sng" dirty="0">
                <a:solidFill>
                  <a:srgbClr val="009176"/>
                </a:solidFill>
                <a:effectLst/>
                <a:latin typeface="Georgia" panose="02040502050405020303" pitchFamily="18" charset="0"/>
                <a:hlinkClick r:id="rId4"/>
              </a:rPr>
              <a:t>0.10%</a:t>
            </a:r>
            <a:r>
              <a:rPr lang="en-US" b="0" i="0" dirty="0">
                <a:solidFill>
                  <a:srgbClr val="000000"/>
                </a:solidFill>
                <a:effectLst/>
                <a:latin typeface="Georgia" panose="02040502050405020303" pitchFamily="18" charset="0"/>
              </a:rPr>
              <a:t> blood alcohol content (exceeding the 0.08% legal limit to drive in 49 states). Impairment escalates along a continuum and is noted even at 10 hours. </a:t>
            </a:r>
            <a:r>
              <a:rPr lang="en-US" b="0" i="0" dirty="0">
                <a:solidFill>
                  <a:srgbClr val="0FAB74"/>
                </a:solidFill>
                <a:effectLst/>
                <a:latin typeface="Georgia" panose="02040502050405020303" pitchFamily="18" charset="0"/>
              </a:rPr>
              <a:t>(8)</a:t>
            </a:r>
            <a:r>
              <a:rPr lang="en-US" b="0" i="0" dirty="0">
                <a:solidFill>
                  <a:srgbClr val="000000"/>
                </a:solidFill>
                <a:effectLst/>
                <a:latin typeface="Georgia" panose="02040502050405020303" pitchFamily="18" charset="0"/>
              </a:rPr>
              <a:t> Sleep-deprivation-related cognitive and psychomotor impairment leads to medical mistakes and </a:t>
            </a:r>
            <a:r>
              <a:rPr lang="en-US" b="0" i="0" u="sng" dirty="0">
                <a:solidFill>
                  <a:srgbClr val="009176"/>
                </a:solidFill>
                <a:effectLst/>
                <a:latin typeface="Georgia" panose="02040502050405020303" pitchFamily="18" charset="0"/>
                <a:hlinkClick r:id="rId3"/>
              </a:rPr>
              <a:t>fatal car accidents</a:t>
            </a:r>
            <a:r>
              <a:rPr lang="en-US" b="0" i="0" dirty="0">
                <a:solidFill>
                  <a:srgbClr val="000000"/>
                </a:solidFill>
                <a:effectLst/>
                <a:latin typeface="Georgia" panose="02040502050405020303" pitchFamily="18" charset="0"/>
              </a:rPr>
              <a:t> after long hospital shifts. </a:t>
            </a:r>
            <a:r>
              <a:rPr lang="en-US" b="0" i="0" dirty="0">
                <a:solidFill>
                  <a:srgbClr val="0FAB74"/>
                </a:solidFill>
                <a:effectLst/>
                <a:latin typeface="Georgia" panose="02040502050405020303" pitchFamily="18" charset="0"/>
              </a:rPr>
              <a:t>(9)</a:t>
            </a:r>
            <a:endParaRPr lang="en-US" dirty="0"/>
          </a:p>
        </p:txBody>
      </p:sp>
      <p:sp>
        <p:nvSpPr>
          <p:cNvPr id="4" name="Slide Number Placeholder 3"/>
          <p:cNvSpPr>
            <a:spLocks noGrp="1"/>
          </p:cNvSpPr>
          <p:nvPr>
            <p:ph type="sldNum" sz="quarter" idx="5"/>
          </p:nvPr>
        </p:nvSpPr>
        <p:spPr/>
        <p:txBody>
          <a:bodyPr/>
          <a:lstStyle/>
          <a:p>
            <a:fld id="{90751881-6CC7-D346-8685-BB432B5281C5}" type="slidenum">
              <a:rPr lang="en-US" smtClean="0"/>
              <a:t>8</a:t>
            </a:fld>
            <a:endParaRPr lang="en-US" dirty="0"/>
          </a:p>
        </p:txBody>
      </p:sp>
    </p:spTree>
    <p:extLst>
      <p:ext uri="{BB962C8B-B14F-4D97-AF65-F5344CB8AC3E}">
        <p14:creationId xmlns:p14="http://schemas.microsoft.com/office/powerpoint/2010/main" val="115197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EHR has not reduced stress and burnout as promised. </a:t>
            </a:r>
          </a:p>
          <a:p>
            <a:endParaRPr lang="en-US" dirty="0"/>
          </a:p>
        </p:txBody>
      </p:sp>
      <p:sp>
        <p:nvSpPr>
          <p:cNvPr id="4" name="Slide Number Placeholder 3"/>
          <p:cNvSpPr>
            <a:spLocks noGrp="1"/>
          </p:cNvSpPr>
          <p:nvPr>
            <p:ph type="sldNum" sz="quarter" idx="5"/>
          </p:nvPr>
        </p:nvSpPr>
        <p:spPr/>
        <p:txBody>
          <a:bodyPr/>
          <a:lstStyle/>
          <a:p>
            <a:fld id="{90751881-6CC7-D346-8685-BB432B5281C5}" type="slidenum">
              <a:rPr lang="en-US" smtClean="0"/>
              <a:t>9</a:t>
            </a:fld>
            <a:endParaRPr lang="en-US" dirty="0"/>
          </a:p>
        </p:txBody>
      </p:sp>
    </p:spTree>
    <p:extLst>
      <p:ext uri="{BB962C8B-B14F-4D97-AF65-F5344CB8AC3E}">
        <p14:creationId xmlns:p14="http://schemas.microsoft.com/office/powerpoint/2010/main" val="196814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B3545-0E40-1DCE-58C0-ACACC3287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22E76-EBAE-63A9-4BFE-7EA46C6AD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C4A5F-1FBB-3D44-5265-93E3141A7BE6}"/>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EA0DC27A-5776-1BE1-BB11-5D6114FC7D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4F398F-A899-5F10-0B49-C0806DCAE536}"/>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243772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A84E-93F1-91F0-9427-36C321EFB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97E64-8D71-4D4A-395D-465CE55BC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80353-D0C4-F232-DB00-82CD7BE0D70D}"/>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26BB9C6E-18AE-C9B6-B078-7EBA95B22B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57C2B0-4F88-78F4-4CC3-2F6F86605815}"/>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127421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3849D-E72F-A827-4DAA-B06A563EEC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6ED12F-CDFC-8887-5260-9DDBE6E69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102E-34AD-1C0A-4F64-8595231C4604}"/>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C0AF9151-418C-A648-62DF-DFA69B80E7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3CD93F-9B06-1E98-E760-144FD46CD203}"/>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296590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85EA-F17B-F40D-B117-7B62B840D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C7BE0-C613-8E0C-DF62-2C3754ED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A5E97-D3D2-84FF-7513-695399E441B7}"/>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7D4ACBB9-C144-9876-3004-57A6671FF8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63B0A9-9347-A2E1-9C2E-C5777DA61A02}"/>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347081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8524-504F-5259-3170-17229F70B7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8262DE-5054-0AD0-06D4-876E71AF0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224BE-5F71-A5A2-FB81-1A82ADF76237}"/>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91C51783-8856-6A68-9DBD-0D73EDFDA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DCC583-2E41-021E-A69E-A8A014509895}"/>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4186817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CF45-D751-4178-5627-4E8562DAF6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788A2-3398-A3D2-857D-746B8515FC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55B765-2CAB-DA6D-F307-286ED94A69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AFC1C5-113B-0A09-FF1C-F84D9D2A9BF1}"/>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6" name="Footer Placeholder 5">
            <a:extLst>
              <a:ext uri="{FF2B5EF4-FFF2-40B4-BE49-F238E27FC236}">
                <a16:creationId xmlns:a16="http://schemas.microsoft.com/office/drawing/2014/main" id="{835D3BCB-DDF7-364F-1590-66AEAA4CB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A4AF75-9089-FC53-02DA-6D42880B9F7C}"/>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391753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235D-BA8B-5A87-DA8F-AEA0671DA7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961252-59C9-4DBE-C167-FCA8F20FDE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82AF1-A39A-8762-4759-1DA5B1664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F81344-C798-2EF0-9BD3-06D3BC5683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C23B2-5641-2CA1-2048-FE92881491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28837D-67B0-A8C7-2279-003045317A7A}"/>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8" name="Footer Placeholder 7">
            <a:extLst>
              <a:ext uri="{FF2B5EF4-FFF2-40B4-BE49-F238E27FC236}">
                <a16:creationId xmlns:a16="http://schemas.microsoft.com/office/drawing/2014/main" id="{D8F0CD60-4DB2-1D9A-02A0-421416598E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A2CF79-3B55-ECBE-175C-500EF023ECC3}"/>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283709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9247-A01A-A533-134F-C490A55437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5F061-8869-0700-BD8A-9E6296354109}"/>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4" name="Footer Placeholder 3">
            <a:extLst>
              <a:ext uri="{FF2B5EF4-FFF2-40B4-BE49-F238E27FC236}">
                <a16:creationId xmlns:a16="http://schemas.microsoft.com/office/drawing/2014/main" id="{7855E02D-6DE2-7295-16AC-4628F88DAA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68737FA-D2B9-D0DF-3B13-E364F2D20C85}"/>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304132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9D918C-7F9E-B7C1-D022-175CAD11DCF2}"/>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3" name="Footer Placeholder 2">
            <a:extLst>
              <a:ext uri="{FF2B5EF4-FFF2-40B4-BE49-F238E27FC236}">
                <a16:creationId xmlns:a16="http://schemas.microsoft.com/office/drawing/2014/main" id="{76E370CD-949E-2D1B-ED0C-BB99162A3B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EBFDBB3-729E-7389-806B-6A8552E87FE6}"/>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101738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1744-1B0C-8B9A-4216-BB802DB35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3D3917-97FF-0A2C-C935-E36BA31376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3DA065-4639-FCD6-9DF5-B9A34CD29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BDC07-B912-754B-247E-F916D33E5E3B}"/>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6" name="Footer Placeholder 5">
            <a:extLst>
              <a:ext uri="{FF2B5EF4-FFF2-40B4-BE49-F238E27FC236}">
                <a16:creationId xmlns:a16="http://schemas.microsoft.com/office/drawing/2014/main" id="{D9FBB7E3-13B3-016B-8663-6664A01E5F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1E0E07-B4A2-082D-668A-FCC697D9E2AA}"/>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9760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B923-C127-D5E2-4310-9E58047EE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E55928-739E-A615-48F8-33219383EE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5D8186-2578-7B9B-5516-AB418AE99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48572-F8FC-A149-B054-8F5EF50ADF29}"/>
              </a:ext>
            </a:extLst>
          </p:cNvPr>
          <p:cNvSpPr>
            <a:spLocks noGrp="1"/>
          </p:cNvSpPr>
          <p:nvPr>
            <p:ph type="dt" sz="half" idx="10"/>
          </p:nvPr>
        </p:nvSpPr>
        <p:spPr/>
        <p:txBody>
          <a:bodyPr/>
          <a:lstStyle/>
          <a:p>
            <a:fld id="{88721248-7FA9-7C40-A19A-37314E282578}" type="datetimeFigureOut">
              <a:rPr lang="en-US" smtClean="0"/>
              <a:t>7/9/23</a:t>
            </a:fld>
            <a:endParaRPr lang="en-US" dirty="0"/>
          </a:p>
        </p:txBody>
      </p:sp>
      <p:sp>
        <p:nvSpPr>
          <p:cNvPr id="6" name="Footer Placeholder 5">
            <a:extLst>
              <a:ext uri="{FF2B5EF4-FFF2-40B4-BE49-F238E27FC236}">
                <a16:creationId xmlns:a16="http://schemas.microsoft.com/office/drawing/2014/main" id="{F9920CE4-F654-9660-3AFE-9F1FE663E8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DAE116-1EEB-0FDE-22B1-5E12A31916BA}"/>
              </a:ext>
            </a:extLst>
          </p:cNvPr>
          <p:cNvSpPr>
            <a:spLocks noGrp="1"/>
          </p:cNvSpPr>
          <p:nvPr>
            <p:ph type="sldNum" sz="quarter" idx="12"/>
          </p:nvPr>
        </p:nvSpPr>
        <p:spPr/>
        <p:txBody>
          <a:bodyPr/>
          <a:lstStyle/>
          <a:p>
            <a:fld id="{55AF8C6C-98DB-2442-B44A-5F632439502D}" type="slidenum">
              <a:rPr lang="en-US" smtClean="0"/>
              <a:t>‹#›</a:t>
            </a:fld>
            <a:endParaRPr lang="en-US" dirty="0"/>
          </a:p>
        </p:txBody>
      </p:sp>
    </p:spTree>
    <p:extLst>
      <p:ext uri="{BB962C8B-B14F-4D97-AF65-F5344CB8AC3E}">
        <p14:creationId xmlns:p14="http://schemas.microsoft.com/office/powerpoint/2010/main" val="130423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6A82B-F112-CC73-F022-FCB374B4E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0D0F48-24D8-A42C-6FA1-B182D8687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65F98-F775-B192-2332-8F92D09C7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21248-7FA9-7C40-A19A-37314E282578}" type="datetimeFigureOut">
              <a:rPr lang="en-US" smtClean="0"/>
              <a:t>7/9/23</a:t>
            </a:fld>
            <a:endParaRPr lang="en-US" dirty="0"/>
          </a:p>
        </p:txBody>
      </p:sp>
      <p:sp>
        <p:nvSpPr>
          <p:cNvPr id="5" name="Footer Placeholder 4">
            <a:extLst>
              <a:ext uri="{FF2B5EF4-FFF2-40B4-BE49-F238E27FC236}">
                <a16:creationId xmlns:a16="http://schemas.microsoft.com/office/drawing/2014/main" id="{08568424-A271-B6FC-1C5A-CC16AB24A3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808F83-3B69-0FC8-8F0C-AD58ABB8E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F8C6C-98DB-2442-B44A-5F632439502D}" type="slidenum">
              <a:rPr lang="en-US" smtClean="0"/>
              <a:t>‹#›</a:t>
            </a:fld>
            <a:endParaRPr lang="en-US" dirty="0"/>
          </a:p>
        </p:txBody>
      </p:sp>
    </p:spTree>
    <p:extLst>
      <p:ext uri="{BB962C8B-B14F-4D97-AF65-F5344CB8AC3E}">
        <p14:creationId xmlns:p14="http://schemas.microsoft.com/office/powerpoint/2010/main" val="425255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team-iha.org/files/non-gated/legal/quality-improvement-privileges-illinois-hospitals.aspx?ex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ama-assn.org/practice-management/sustainability/licensing-and-credentialing-bodies-inquiry-physician-menta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pha.org/About-APHA/Governance/Leadership-Appointment" TargetMode="External"/><Relationship Id="rId2" Type="http://schemas.openxmlformats.org/officeDocument/2006/relationships/hyperlink" Target="https://hospital.uillinois.edu/find-a-doctor/gloria-l-ela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flyer&#10;&#10;Description automatically generated with low confidence">
            <a:extLst>
              <a:ext uri="{FF2B5EF4-FFF2-40B4-BE49-F238E27FC236}">
                <a16:creationId xmlns:a16="http://schemas.microsoft.com/office/drawing/2014/main" id="{ABAC4B36-D801-CAFD-C403-317486ADC449}"/>
              </a:ext>
            </a:extLst>
          </p:cNvPr>
          <p:cNvPicPr>
            <a:picLocks noGrp="1" noChangeAspect="1"/>
          </p:cNvPicPr>
          <p:nvPr>
            <p:ph idx="1"/>
          </p:nvPr>
        </p:nvPicPr>
        <p:blipFill>
          <a:blip r:embed="rId2"/>
          <a:stretch>
            <a:fillRect/>
          </a:stretch>
        </p:blipFill>
        <p:spPr>
          <a:xfrm>
            <a:off x="598584" y="532379"/>
            <a:ext cx="11027207" cy="5756454"/>
          </a:xfrm>
        </p:spPr>
      </p:pic>
    </p:spTree>
    <p:extLst>
      <p:ext uri="{BB962C8B-B14F-4D97-AF65-F5344CB8AC3E}">
        <p14:creationId xmlns:p14="http://schemas.microsoft.com/office/powerpoint/2010/main" val="50722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79F93-5155-8BEA-0ABE-8EEE68D96629}"/>
              </a:ext>
            </a:extLst>
          </p:cNvPr>
          <p:cNvSpPr>
            <a:spLocks noGrp="1"/>
          </p:cNvSpPr>
          <p:nvPr>
            <p:ph idx="1"/>
          </p:nvPr>
        </p:nvSpPr>
        <p:spPr>
          <a:xfrm>
            <a:off x="838200" y="955964"/>
            <a:ext cx="10515600" cy="5220999"/>
          </a:xfrm>
        </p:spPr>
        <p:txBody>
          <a:bodyPr>
            <a:normAutofit/>
          </a:bodyPr>
          <a:lstStyle/>
          <a:p>
            <a:pPr marL="0" indent="0">
              <a:buNone/>
            </a:pPr>
            <a:r>
              <a:rPr lang="en-US" sz="4000" b="1" i="0" dirty="0">
                <a:solidFill>
                  <a:srgbClr val="202124"/>
                </a:solidFill>
                <a:effectLst/>
                <a:latin typeface="Google Sans"/>
              </a:rPr>
              <a:t>“Imagination is more important than knowledge. For knowledge is limited to all we now know and understand, while imagination embraces the entire world, and all there ever will be to know and understand.”</a:t>
            </a:r>
            <a:endParaRPr lang="en-US" sz="4000" b="1" dirty="0">
              <a:solidFill>
                <a:srgbClr val="202124"/>
              </a:solidFill>
              <a:latin typeface="Google Sans"/>
            </a:endParaRPr>
          </a:p>
          <a:p>
            <a:pPr marL="0" indent="0">
              <a:buNone/>
            </a:pPr>
            <a:r>
              <a:rPr lang="en-US" sz="4000" b="1" dirty="0">
                <a:solidFill>
                  <a:srgbClr val="202124"/>
                </a:solidFill>
                <a:latin typeface="Google Sans"/>
              </a:rPr>
              <a:t>					</a:t>
            </a:r>
            <a:r>
              <a:rPr lang="en-US" sz="3200" b="1" dirty="0">
                <a:solidFill>
                  <a:srgbClr val="202124"/>
                </a:solidFill>
                <a:latin typeface="Google Sans"/>
              </a:rPr>
              <a:t>Albert Einstein</a:t>
            </a:r>
            <a:endParaRPr lang="en-US" sz="3200" b="1" dirty="0"/>
          </a:p>
        </p:txBody>
      </p:sp>
      <p:pic>
        <p:nvPicPr>
          <p:cNvPr id="7" name="Picture 6" descr="A picture containing person, mammal&#10;&#10;Description automatically generated">
            <a:extLst>
              <a:ext uri="{FF2B5EF4-FFF2-40B4-BE49-F238E27FC236}">
                <a16:creationId xmlns:a16="http://schemas.microsoft.com/office/drawing/2014/main" id="{FE7F9590-95D5-BA9E-A42F-3D4BD5E07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400" y="3429000"/>
            <a:ext cx="2324100" cy="2682854"/>
          </a:xfrm>
          <a:prstGeom prst="rect">
            <a:avLst/>
          </a:prstGeom>
          <a:ln w="19050">
            <a:solidFill>
              <a:schemeClr val="tx1"/>
            </a:solidFill>
          </a:ln>
        </p:spPr>
      </p:pic>
    </p:spTree>
    <p:extLst>
      <p:ext uri="{BB962C8B-B14F-4D97-AF65-F5344CB8AC3E}">
        <p14:creationId xmlns:p14="http://schemas.microsoft.com/office/powerpoint/2010/main" val="369081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4251-51E6-39AF-733E-FB35A4083ADF}"/>
              </a:ext>
            </a:extLst>
          </p:cNvPr>
          <p:cNvSpPr>
            <a:spLocks noGrp="1"/>
          </p:cNvSpPr>
          <p:nvPr>
            <p:ph type="title"/>
          </p:nvPr>
        </p:nvSpPr>
        <p:spPr>
          <a:xfrm>
            <a:off x="838200" y="365125"/>
            <a:ext cx="10515600" cy="536575"/>
          </a:xfrm>
          <a:ln w="19050">
            <a:solidFill>
              <a:schemeClr val="tx1"/>
            </a:solidFill>
          </a:ln>
        </p:spPr>
        <p:txBody>
          <a:bodyPr>
            <a:normAutofit fontScale="90000"/>
          </a:bodyPr>
          <a:lstStyle/>
          <a:p>
            <a:r>
              <a:rPr lang="en-US" b="1" dirty="0"/>
              <a:t>Questions?</a:t>
            </a:r>
          </a:p>
        </p:txBody>
      </p:sp>
      <p:pic>
        <p:nvPicPr>
          <p:cNvPr id="5" name="Content Placeholder 4" descr="A collage of paintings&#10;&#10;Description automatically generated with medium confidence">
            <a:extLst>
              <a:ext uri="{FF2B5EF4-FFF2-40B4-BE49-F238E27FC236}">
                <a16:creationId xmlns:a16="http://schemas.microsoft.com/office/drawing/2014/main" id="{0AF26B26-93C1-EC39-F0EF-6ED76A89A6B3}"/>
              </a:ext>
            </a:extLst>
          </p:cNvPr>
          <p:cNvPicPr>
            <a:picLocks noGrp="1" noChangeAspect="1"/>
          </p:cNvPicPr>
          <p:nvPr>
            <p:ph idx="1"/>
          </p:nvPr>
        </p:nvPicPr>
        <p:blipFill>
          <a:blip r:embed="rId2"/>
          <a:stretch>
            <a:fillRect/>
          </a:stretch>
        </p:blipFill>
        <p:spPr>
          <a:xfrm>
            <a:off x="838200" y="1101724"/>
            <a:ext cx="10534980" cy="5006975"/>
          </a:xfrm>
          <a:ln w="28575">
            <a:solidFill>
              <a:schemeClr val="tx1"/>
            </a:solidFill>
          </a:ln>
        </p:spPr>
      </p:pic>
    </p:spTree>
    <p:extLst>
      <p:ext uri="{BB962C8B-B14F-4D97-AF65-F5344CB8AC3E}">
        <p14:creationId xmlns:p14="http://schemas.microsoft.com/office/powerpoint/2010/main" val="379270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D8228-4A71-CA26-C189-F65741F423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93C0EB-A037-D409-895C-2B9E87C821D5}"/>
              </a:ext>
            </a:extLst>
          </p:cNvPr>
          <p:cNvSpPr>
            <a:spLocks noGrp="1"/>
          </p:cNvSpPr>
          <p:nvPr>
            <p:ph idx="1"/>
          </p:nvPr>
        </p:nvSpPr>
        <p:spPr/>
        <p:txBody>
          <a:bodyPr/>
          <a:lstStyle/>
          <a:p>
            <a:r>
              <a:rPr lang="en-US" dirty="0" err="1"/>
              <a:t>ttps</a:t>
            </a:r>
            <a:r>
              <a:rPr lang="en-US" dirty="0"/>
              <a:t>://</a:t>
            </a:r>
            <a:r>
              <a:rPr lang="en-US" dirty="0" err="1"/>
              <a:t>obesitymedicine.org</a:t>
            </a:r>
            <a:r>
              <a:rPr lang="en-US" dirty="0"/>
              <a:t>/2023-annual-meeting-of-the-american-medical-association-ama-house-of-delegates-report/</a:t>
            </a:r>
          </a:p>
          <a:p>
            <a:r>
              <a:rPr lang="en-US" dirty="0"/>
              <a:t>Anna Yap, MD, who spoke on behalf of the Section Council on Preventive Medicine and the Resident Fellows Section, said legacy admission policies were formally enacted in the early 20th century "to protect universities' white, wealthy and Protestant student body from competing with European and Jewish immigrants.”</a:t>
            </a:r>
          </a:p>
          <a:p>
            <a:r>
              <a:rPr lang="en-US" dirty="0">
                <a:hlinkClick r:id="rId2"/>
              </a:rPr>
              <a:t>https://www.team-iha.org/files/non-gated/legal/quality-improvement-privileges-illinois-hospitals.aspx?ext=</a:t>
            </a:r>
            <a:endParaRPr lang="en-US" dirty="0"/>
          </a:p>
          <a:p>
            <a:endParaRPr lang="en-US" dirty="0"/>
          </a:p>
        </p:txBody>
      </p:sp>
    </p:spTree>
    <p:extLst>
      <p:ext uri="{BB962C8B-B14F-4D97-AF65-F5344CB8AC3E}">
        <p14:creationId xmlns:p14="http://schemas.microsoft.com/office/powerpoint/2010/main" val="351767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143E-0A4E-C1AF-CBE7-CA6AB99804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911A81-0D01-5835-B9E1-CF3A9058A242}"/>
              </a:ext>
            </a:extLst>
          </p:cNvPr>
          <p:cNvSpPr>
            <a:spLocks noGrp="1"/>
          </p:cNvSpPr>
          <p:nvPr>
            <p:ph idx="1"/>
          </p:nvPr>
        </p:nvSpPr>
        <p:spPr/>
        <p:txBody>
          <a:bodyPr>
            <a:normAutofit fontScale="92500" lnSpcReduction="20000"/>
          </a:bodyPr>
          <a:lstStyle/>
          <a:p>
            <a:r>
              <a:rPr lang="en-US" dirty="0"/>
              <a:t>Dave C, yes international Fellows are eligible to hold office in the ACS. Most only participate as governors. There are designated seats on the Board of regents for Canadian Fellows. It is difficult for other International Fellows make the required meetings.</a:t>
            </a:r>
          </a:p>
          <a:p>
            <a:r>
              <a:rPr lang="en-US" dirty="0"/>
              <a:t>AMA on MH questions:  </a:t>
            </a:r>
            <a:r>
              <a:rPr lang="en-US" dirty="0">
                <a:hlinkClick r:id="rId2"/>
              </a:rPr>
              <a:t>https://www.ama-assn.org/practice-management/sustainability/licensing-and-credentialing-bodies-inquiry-physician-mental</a:t>
            </a:r>
            <a:endParaRPr lang="en-US" dirty="0"/>
          </a:p>
          <a:p>
            <a:r>
              <a:rPr lang="en-US" dirty="0"/>
              <a:t>Dr. Welsh, there has been some great conversations recently about "picking up" many of those raw materials needed for batteries in particular from the sea bed with much lower environmental impacts.  Unfortunately, the UN has been unable to issue new regulations on such operations so (per the terms of existing treaties of the sea) several nations are poised to start retrieval operations without any regulations</a:t>
            </a:r>
          </a:p>
        </p:txBody>
      </p:sp>
    </p:spTree>
    <p:extLst>
      <p:ext uri="{BB962C8B-B14F-4D97-AF65-F5344CB8AC3E}">
        <p14:creationId xmlns:p14="http://schemas.microsoft.com/office/powerpoint/2010/main" val="417000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347D-3D3A-367A-1F29-C8D6B903D2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EDC388-D04D-710A-5F1F-611905D853E9}"/>
              </a:ext>
            </a:extLst>
          </p:cNvPr>
          <p:cNvSpPr>
            <a:spLocks noGrp="1"/>
          </p:cNvSpPr>
          <p:nvPr>
            <p:ph idx="1"/>
          </p:nvPr>
        </p:nvSpPr>
        <p:spPr/>
        <p:txBody>
          <a:bodyPr>
            <a:normAutofit lnSpcReduction="10000"/>
          </a:bodyPr>
          <a:lstStyle/>
          <a:p>
            <a:r>
              <a:rPr lang="en-US" dirty="0"/>
              <a:t>Raj, if I can be of service, let me know.  djwelsh_1980@yahoo.com,  812-212-1205</a:t>
            </a:r>
          </a:p>
          <a:p>
            <a:r>
              <a:rPr lang="en-US" dirty="0"/>
              <a:t>Raj Reddy is a medical student at Baylor University.  He will represent the AMA Medical Student Section as their Delegate to the AMA House of Delegates for 2023-2024 (next two meetings).  Raj will be a very busy person this year — thanks for your confidence in AAPHP!</a:t>
            </a:r>
          </a:p>
          <a:p>
            <a:r>
              <a:rPr lang="en-US" dirty="0"/>
              <a:t>Dr. Elam has MD and MPH:  </a:t>
            </a:r>
            <a:r>
              <a:rPr lang="en-US" dirty="0">
                <a:hlinkClick r:id="rId2"/>
              </a:rPr>
              <a:t>https://hospital.uillinois.edu/find-a-doctor/gloria-l-elam</a:t>
            </a:r>
            <a:endParaRPr lang="en-US" dirty="0"/>
          </a:p>
          <a:p>
            <a:r>
              <a:rPr lang="en-US" dirty="0"/>
              <a:t>For any who is attending APHA, they are struggling to fill their various boards and many here would make great leaders: </a:t>
            </a:r>
            <a:r>
              <a:rPr lang="en-US" dirty="0">
                <a:hlinkClick r:id="rId3"/>
              </a:rPr>
              <a:t>https://apha.org/About-APHA/Governance/Leadership-Appointment</a:t>
            </a:r>
            <a:endParaRPr lang="en-US" dirty="0"/>
          </a:p>
          <a:p>
            <a:endParaRPr lang="en-US" dirty="0"/>
          </a:p>
        </p:txBody>
      </p:sp>
    </p:spTree>
    <p:extLst>
      <p:ext uri="{BB962C8B-B14F-4D97-AF65-F5344CB8AC3E}">
        <p14:creationId xmlns:p14="http://schemas.microsoft.com/office/powerpoint/2010/main" val="1951903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A78A-73EB-79D4-2C96-94C76EBAA1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29F150-EC5D-9238-7ACA-B6CBF6CF97DC}"/>
              </a:ext>
            </a:extLst>
          </p:cNvPr>
          <p:cNvSpPr>
            <a:spLocks noGrp="1"/>
          </p:cNvSpPr>
          <p:nvPr>
            <p:ph idx="1"/>
          </p:nvPr>
        </p:nvSpPr>
        <p:spPr/>
        <p:txBody>
          <a:bodyPr/>
          <a:lstStyle/>
          <a:p>
            <a:r>
              <a:rPr lang="en-US" dirty="0"/>
              <a:t>Dr. Grande and I are two of the six co-authors of an article demonstrating the safety and efficacy of high-dose buprenorphine:  https://</a:t>
            </a:r>
            <a:r>
              <a:rPr lang="en-US" dirty="0" err="1"/>
              <a:t>journals.lww.com</a:t>
            </a:r>
            <a:r>
              <a:rPr lang="en-US" dirty="0"/>
              <a:t>/</a:t>
            </a:r>
            <a:r>
              <a:rPr lang="en-US" dirty="0" err="1"/>
              <a:t>journaladdictionmedicine</a:t>
            </a:r>
            <a:r>
              <a:rPr lang="en-US" dirty="0"/>
              <a:t>/</a:t>
            </a:r>
            <a:r>
              <a:rPr lang="en-US" dirty="0" err="1"/>
              <a:t>Fulltext</a:t>
            </a:r>
            <a:r>
              <a:rPr lang="en-US" dirty="0"/>
              <a:t>/9900/Evidence_on_Buprenorphine_Dose_Limits__A_Review.198.aspx .  If comfortable, please “spread the word” about this article</a:t>
            </a:r>
          </a:p>
          <a:p>
            <a:endParaRPr lang="en-US" dirty="0"/>
          </a:p>
        </p:txBody>
      </p:sp>
    </p:spTree>
    <p:extLst>
      <p:ext uri="{BB962C8B-B14F-4D97-AF65-F5344CB8AC3E}">
        <p14:creationId xmlns:p14="http://schemas.microsoft.com/office/powerpoint/2010/main" val="227612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357C-58B2-5FF2-F039-EED69D567F6A}"/>
              </a:ext>
            </a:extLst>
          </p:cNvPr>
          <p:cNvSpPr>
            <a:spLocks noGrp="1"/>
          </p:cNvSpPr>
          <p:nvPr>
            <p:ph type="title"/>
          </p:nvPr>
        </p:nvSpPr>
        <p:spPr>
          <a:xfrm>
            <a:off x="838200" y="365125"/>
            <a:ext cx="10515600" cy="763031"/>
          </a:xfrm>
          <a:solidFill>
            <a:srgbClr val="92D050"/>
          </a:solidFill>
          <a:ln w="19050">
            <a:solidFill>
              <a:schemeClr val="tx1"/>
            </a:solidFill>
          </a:ln>
        </p:spPr>
        <p:txBody>
          <a:bodyPr/>
          <a:lstStyle/>
          <a:p>
            <a:r>
              <a:rPr lang="en-US" b="1" dirty="0">
                <a:ln w="19050">
                  <a:solidFill>
                    <a:schemeClr val="tx1"/>
                  </a:solidFill>
                </a:ln>
                <a:latin typeface="Times New Roman" panose="02020603050405020304" pitchFamily="18" charset="0"/>
                <a:cs typeface="Times New Roman" panose="02020603050405020304" pitchFamily="18" charset="0"/>
              </a:rPr>
              <a:t>MedFluencers Conference</a:t>
            </a:r>
          </a:p>
        </p:txBody>
      </p:sp>
      <p:pic>
        <p:nvPicPr>
          <p:cNvPr id="7" name="Picture 6" descr="A group of people sitting in chairs clapping&#10;&#10;Description automatically generated">
            <a:extLst>
              <a:ext uri="{FF2B5EF4-FFF2-40B4-BE49-F238E27FC236}">
                <a16:creationId xmlns:a16="http://schemas.microsoft.com/office/drawing/2014/main" id="{08339621-1C4F-4BE4-0CE6-BD1D7BAE0BD1}"/>
              </a:ext>
            </a:extLst>
          </p:cNvPr>
          <p:cNvPicPr>
            <a:picLocks noChangeAspect="1"/>
          </p:cNvPicPr>
          <p:nvPr/>
        </p:nvPicPr>
        <p:blipFill>
          <a:blip r:embed="rId2"/>
          <a:stretch>
            <a:fillRect/>
          </a:stretch>
        </p:blipFill>
        <p:spPr>
          <a:xfrm>
            <a:off x="8130157" y="1896877"/>
            <a:ext cx="3223643" cy="2152265"/>
          </a:xfrm>
          <a:prstGeom prst="rect">
            <a:avLst/>
          </a:prstGeom>
          <a:ln w="19050">
            <a:solidFill>
              <a:schemeClr val="tx1"/>
            </a:solidFill>
          </a:ln>
        </p:spPr>
      </p:pic>
      <p:pic>
        <p:nvPicPr>
          <p:cNvPr id="9" name="Picture 8" descr="A group of people sitting in chairs&#10;&#10;Description automatically generated">
            <a:extLst>
              <a:ext uri="{FF2B5EF4-FFF2-40B4-BE49-F238E27FC236}">
                <a16:creationId xmlns:a16="http://schemas.microsoft.com/office/drawing/2014/main" id="{5A8B1D98-AB0F-E815-795F-FA0EFEA10F3E}"/>
              </a:ext>
            </a:extLst>
          </p:cNvPr>
          <p:cNvPicPr>
            <a:picLocks noChangeAspect="1"/>
          </p:cNvPicPr>
          <p:nvPr/>
        </p:nvPicPr>
        <p:blipFill>
          <a:blip r:embed="rId3"/>
          <a:stretch>
            <a:fillRect/>
          </a:stretch>
        </p:blipFill>
        <p:spPr>
          <a:xfrm>
            <a:off x="861468" y="1839308"/>
            <a:ext cx="3309868" cy="2209833"/>
          </a:xfrm>
          <a:prstGeom prst="rect">
            <a:avLst/>
          </a:prstGeom>
          <a:ln w="19050">
            <a:solidFill>
              <a:schemeClr val="tx1"/>
            </a:solidFill>
          </a:ln>
        </p:spPr>
      </p:pic>
      <p:pic>
        <p:nvPicPr>
          <p:cNvPr id="5" name="Content Placeholder 4" descr="A group of people sitting on chairs&#10;&#10;Description automatically generated">
            <a:extLst>
              <a:ext uri="{FF2B5EF4-FFF2-40B4-BE49-F238E27FC236}">
                <a16:creationId xmlns:a16="http://schemas.microsoft.com/office/drawing/2014/main" id="{F2271571-5007-7236-0038-A3A418495D5A}"/>
              </a:ext>
            </a:extLst>
          </p:cNvPr>
          <p:cNvPicPr>
            <a:picLocks noGrp="1" noChangeAspect="1"/>
          </p:cNvPicPr>
          <p:nvPr>
            <p:ph idx="1"/>
          </p:nvPr>
        </p:nvPicPr>
        <p:blipFill>
          <a:blip r:embed="rId4"/>
          <a:stretch>
            <a:fillRect/>
          </a:stretch>
        </p:blipFill>
        <p:spPr>
          <a:xfrm>
            <a:off x="3598142" y="3158836"/>
            <a:ext cx="4995715" cy="3334039"/>
          </a:xfrm>
          <a:ln w="19050">
            <a:solidFill>
              <a:schemeClr val="tx1"/>
            </a:solidFill>
          </a:ln>
        </p:spPr>
      </p:pic>
    </p:spTree>
    <p:extLst>
      <p:ext uri="{BB962C8B-B14F-4D97-AF65-F5344CB8AC3E}">
        <p14:creationId xmlns:p14="http://schemas.microsoft.com/office/powerpoint/2010/main" val="1603636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A717-4CEE-C951-C44F-1EE2C1B93061}"/>
              </a:ext>
            </a:extLst>
          </p:cNvPr>
          <p:cNvSpPr>
            <a:spLocks noGrp="1"/>
          </p:cNvSpPr>
          <p:nvPr>
            <p:ph type="title"/>
          </p:nvPr>
        </p:nvSpPr>
        <p:spPr>
          <a:xfrm>
            <a:off x="463550" y="228601"/>
            <a:ext cx="11264900" cy="600075"/>
          </a:xfrm>
          <a:ln w="19050">
            <a:solidFill>
              <a:schemeClr val="tx1"/>
            </a:solidFill>
          </a:ln>
        </p:spPr>
        <p:txBody>
          <a:bodyPr>
            <a:normAutofit fontScale="90000"/>
          </a:bodyPr>
          <a:lstStyle/>
          <a:p>
            <a:pPr marL="0" indent="0"/>
            <a:br>
              <a:rPr lang="en-US" sz="2000" b="1" dirty="0">
                <a:solidFill>
                  <a:srgbClr val="FF0000"/>
                </a:solidFill>
              </a:rPr>
            </a:br>
            <a:br>
              <a:rPr lang="en-US" sz="2000" b="1" dirty="0">
                <a:solidFill>
                  <a:srgbClr val="FF0000"/>
                </a:solidFill>
              </a:rPr>
            </a:br>
            <a:br>
              <a:rPr lang="en-US" sz="2000" b="1" dirty="0">
                <a:solidFill>
                  <a:srgbClr val="FF0000"/>
                </a:solidFill>
              </a:rPr>
            </a:br>
            <a:br>
              <a:rPr lang="en-US" sz="2000" b="1" dirty="0">
                <a:solidFill>
                  <a:srgbClr val="FF0000"/>
                </a:solidFill>
              </a:rPr>
            </a:br>
            <a:br>
              <a:rPr lang="en-US" sz="2000" b="1" dirty="0">
                <a:solidFill>
                  <a:srgbClr val="FF0000"/>
                </a:solidFill>
              </a:rPr>
            </a:br>
            <a:r>
              <a:rPr lang="en-US" sz="3600" b="1" u="sng" dirty="0"/>
              <a:t>BLEED</a:t>
            </a:r>
            <a:r>
              <a:rPr lang="en-US" sz="3600" b="1" dirty="0">
                <a:solidFill>
                  <a:srgbClr val="FF0000"/>
                </a:solidFill>
              </a:rPr>
              <a:t>   B</a:t>
            </a:r>
            <a:r>
              <a:rPr lang="en-US" sz="3600" b="1" dirty="0"/>
              <a:t>urnout: </a:t>
            </a:r>
            <a:r>
              <a:rPr lang="en-US" sz="3600" b="1" dirty="0">
                <a:solidFill>
                  <a:srgbClr val="FF0000"/>
                </a:solidFill>
              </a:rPr>
              <a:t>L</a:t>
            </a:r>
            <a:r>
              <a:rPr lang="en-US" sz="3600" b="1" dirty="0"/>
              <a:t>ack of </a:t>
            </a:r>
            <a:r>
              <a:rPr lang="en-US" sz="3600" b="1" dirty="0">
                <a:solidFill>
                  <a:srgbClr val="FF0000"/>
                </a:solidFill>
              </a:rPr>
              <a:t>E</a:t>
            </a:r>
            <a:r>
              <a:rPr lang="en-US" sz="3600" b="1" dirty="0"/>
              <a:t>fficacy + </a:t>
            </a:r>
            <a:r>
              <a:rPr lang="en-US" sz="3600" b="1" dirty="0">
                <a:solidFill>
                  <a:srgbClr val="FF0000"/>
                </a:solidFill>
              </a:rPr>
              <a:t>E</a:t>
            </a:r>
            <a:r>
              <a:rPr lang="en-US" sz="3600" b="1" dirty="0"/>
              <a:t>xhaustion + </a:t>
            </a:r>
            <a:r>
              <a:rPr lang="en-US" sz="3600" b="1" dirty="0">
                <a:solidFill>
                  <a:srgbClr val="FF0000"/>
                </a:solidFill>
              </a:rPr>
              <a:t>D</a:t>
            </a:r>
            <a:r>
              <a:rPr lang="en-US" sz="3600" b="1" dirty="0"/>
              <a:t>epersonalization</a:t>
            </a:r>
            <a:br>
              <a:rPr lang="en-US" b="1" dirty="0"/>
            </a:br>
            <a:br>
              <a:rPr lang="en-US" b="1" dirty="0"/>
            </a:br>
            <a:endParaRPr lang="en-US" dirty="0"/>
          </a:p>
        </p:txBody>
      </p:sp>
      <p:pic>
        <p:nvPicPr>
          <p:cNvPr id="13" name="Content Placeholder 12" descr="A picture containing text, screenshot, diagram, font&#10;&#10;Description automatically generated">
            <a:extLst>
              <a:ext uri="{FF2B5EF4-FFF2-40B4-BE49-F238E27FC236}">
                <a16:creationId xmlns:a16="http://schemas.microsoft.com/office/drawing/2014/main" id="{1E1CBA9B-CA50-B77C-3FC5-62FEB1CA9A27}"/>
              </a:ext>
            </a:extLst>
          </p:cNvPr>
          <p:cNvPicPr>
            <a:picLocks noGrp="1" noChangeAspect="1"/>
          </p:cNvPicPr>
          <p:nvPr>
            <p:ph idx="1"/>
          </p:nvPr>
        </p:nvPicPr>
        <p:blipFill>
          <a:blip r:embed="rId2"/>
          <a:stretch>
            <a:fillRect/>
          </a:stretch>
        </p:blipFill>
        <p:spPr>
          <a:xfrm>
            <a:off x="1124910" y="927100"/>
            <a:ext cx="9942179" cy="5702299"/>
          </a:xfrm>
          <a:ln w="19050">
            <a:solidFill>
              <a:schemeClr val="tx1"/>
            </a:solidFill>
          </a:ln>
        </p:spPr>
      </p:pic>
    </p:spTree>
    <p:extLst>
      <p:ext uri="{BB962C8B-B14F-4D97-AF65-F5344CB8AC3E}">
        <p14:creationId xmlns:p14="http://schemas.microsoft.com/office/powerpoint/2010/main" val="31129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BD6C-EB38-77E7-F4CB-85B6AF334FCD}"/>
              </a:ext>
            </a:extLst>
          </p:cNvPr>
          <p:cNvSpPr>
            <a:spLocks noGrp="1"/>
          </p:cNvSpPr>
          <p:nvPr>
            <p:ph type="title"/>
          </p:nvPr>
        </p:nvSpPr>
        <p:spPr>
          <a:xfrm>
            <a:off x="622300" y="403225"/>
            <a:ext cx="10947400" cy="650875"/>
          </a:xfrm>
          <a:ln w="19050">
            <a:solidFill>
              <a:schemeClr val="tx1"/>
            </a:solidFill>
          </a:ln>
        </p:spPr>
        <p:txBody>
          <a:bodyPr>
            <a:normAutofit fontScale="90000"/>
          </a:bodyPr>
          <a:lstStyle/>
          <a:p>
            <a:r>
              <a:rPr lang="en-US" b="1" dirty="0"/>
              <a:t>Negative elements in a complex work environment</a:t>
            </a:r>
          </a:p>
        </p:txBody>
      </p:sp>
      <p:sp>
        <p:nvSpPr>
          <p:cNvPr id="3" name="Content Placeholder 2">
            <a:extLst>
              <a:ext uri="{FF2B5EF4-FFF2-40B4-BE49-F238E27FC236}">
                <a16:creationId xmlns:a16="http://schemas.microsoft.com/office/drawing/2014/main" id="{3CE2323D-ECFA-992A-7AC5-DF18360416E8}"/>
              </a:ext>
            </a:extLst>
          </p:cNvPr>
          <p:cNvSpPr>
            <a:spLocks noGrp="1"/>
          </p:cNvSpPr>
          <p:nvPr>
            <p:ph idx="1"/>
          </p:nvPr>
        </p:nvSpPr>
        <p:spPr>
          <a:xfrm>
            <a:off x="838200" y="1295400"/>
            <a:ext cx="10515600" cy="5041900"/>
          </a:xfrm>
        </p:spPr>
        <p:txBody>
          <a:bodyPr/>
          <a:lstStyle/>
          <a:p>
            <a:r>
              <a:rPr lang="en-US" b="1" dirty="0"/>
              <a:t>Lack of control over complex work conditions.</a:t>
            </a:r>
          </a:p>
          <a:p>
            <a:r>
              <a:rPr lang="en-US" b="1" dirty="0"/>
              <a:t>Disorganized offices with insufficient staffing and equipment - EHR.</a:t>
            </a:r>
          </a:p>
          <a:p>
            <a:r>
              <a:rPr lang="en-US" b="1" dirty="0"/>
              <a:t>Provider and management confrontations/disagreements/values.</a:t>
            </a:r>
          </a:p>
          <a:p>
            <a:r>
              <a:rPr lang="en-US" b="1" dirty="0"/>
              <a:t>Demanding pace with intense time constraints and pressures.</a:t>
            </a:r>
          </a:p>
          <a:p>
            <a:r>
              <a:rPr lang="en-US" b="1" dirty="0"/>
              <a:t>Persistent and heightened levels of stress and miscommunications.</a:t>
            </a:r>
          </a:p>
          <a:p>
            <a:r>
              <a:rPr lang="en-US" b="1" dirty="0"/>
              <a:t>Insufficient amount and poor quality of sleep.</a:t>
            </a:r>
          </a:p>
          <a:p>
            <a:r>
              <a:rPr lang="en-US" b="1" dirty="0"/>
              <a:t>Poor quality/insufficient (skipped/shortened meals) nutrition.</a:t>
            </a:r>
          </a:p>
          <a:p>
            <a:r>
              <a:rPr lang="en-US" b="1" dirty="0"/>
              <a:t>Mental health impacts contributing to depression and suicidality as well as impaired attention, memory, and executive functioning.</a:t>
            </a:r>
          </a:p>
          <a:p>
            <a:r>
              <a:rPr lang="en-US" b="1" dirty="0"/>
              <a:t>Low levels of medical team </a:t>
            </a:r>
            <a:r>
              <a:rPr lang="en-US" b="1" u="sng" dirty="0"/>
              <a:t>cohesion</a:t>
            </a:r>
            <a:r>
              <a:rPr lang="en-US" b="1" dirty="0"/>
              <a:t> and </a:t>
            </a:r>
            <a:r>
              <a:rPr lang="en-US" b="1" u="sng" dirty="0"/>
              <a:t>trust</a:t>
            </a:r>
            <a:r>
              <a:rPr lang="en-US" b="1" dirty="0"/>
              <a:t>. </a:t>
            </a:r>
            <a:r>
              <a:rPr lang="en-US" b="1" dirty="0">
                <a:solidFill>
                  <a:srgbClr val="0070C0"/>
                </a:solidFill>
              </a:rPr>
              <a:t>CLAM N CCC</a:t>
            </a:r>
          </a:p>
        </p:txBody>
      </p:sp>
    </p:spTree>
    <p:extLst>
      <p:ext uri="{BB962C8B-B14F-4D97-AF65-F5344CB8AC3E}">
        <p14:creationId xmlns:p14="http://schemas.microsoft.com/office/powerpoint/2010/main" val="137365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27F5-F476-3D68-7120-D5834AB7F91B}"/>
              </a:ext>
            </a:extLst>
          </p:cNvPr>
          <p:cNvSpPr>
            <a:spLocks noGrp="1"/>
          </p:cNvSpPr>
          <p:nvPr>
            <p:ph type="title"/>
          </p:nvPr>
        </p:nvSpPr>
        <p:spPr>
          <a:xfrm>
            <a:off x="838200" y="365125"/>
            <a:ext cx="10515600" cy="714375"/>
          </a:xfrm>
          <a:ln w="19050">
            <a:solidFill>
              <a:schemeClr val="tx1"/>
            </a:solidFill>
          </a:ln>
        </p:spPr>
        <p:txBody>
          <a:bodyPr/>
          <a:lstStyle/>
          <a:p>
            <a:r>
              <a:rPr lang="en-US" b="1" dirty="0"/>
              <a:t>Physician Suicide</a:t>
            </a:r>
          </a:p>
        </p:txBody>
      </p:sp>
      <p:sp>
        <p:nvSpPr>
          <p:cNvPr id="3" name="Content Placeholder 2">
            <a:extLst>
              <a:ext uri="{FF2B5EF4-FFF2-40B4-BE49-F238E27FC236}">
                <a16:creationId xmlns:a16="http://schemas.microsoft.com/office/drawing/2014/main" id="{EA2A9F34-8BBC-49EC-3C1A-C1F8D1307A03}"/>
              </a:ext>
            </a:extLst>
          </p:cNvPr>
          <p:cNvSpPr>
            <a:spLocks noGrp="1"/>
          </p:cNvSpPr>
          <p:nvPr>
            <p:ph idx="1"/>
          </p:nvPr>
        </p:nvSpPr>
        <p:spPr>
          <a:xfrm>
            <a:off x="838200" y="1295400"/>
            <a:ext cx="10515600" cy="4881563"/>
          </a:xfrm>
        </p:spPr>
        <p:txBody>
          <a:bodyPr/>
          <a:lstStyle/>
          <a:p>
            <a:r>
              <a:rPr lang="en-US" b="1" dirty="0">
                <a:latin typeface="Times New Roman" panose="02020603050405020304" pitchFamily="18" charset="0"/>
                <a:cs typeface="Times New Roman" panose="02020603050405020304" pitchFamily="18" charset="0"/>
              </a:rPr>
              <a:t>Doctors are reported to have the highest suicide rate of any profession—even higher than the military—according to findings presented at the 2018 American Psychiatric Association annual meeting.</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Suicide is an occupational hazard of the medical profession. </a:t>
            </a:r>
          </a:p>
          <a:p>
            <a:endParaRPr lang="en-US" b="1" dirty="0">
              <a:latin typeface="Times New Roman" panose="02020603050405020304" pitchFamily="18" charset="0"/>
              <a:cs typeface="Times New Roman" panose="02020603050405020304" pitchFamily="18" charset="0"/>
            </a:endParaRPr>
          </a:p>
          <a:p>
            <a:r>
              <a:rPr lang="en-US" b="1" i="0" dirty="0">
                <a:solidFill>
                  <a:srgbClr val="000000"/>
                </a:solidFill>
                <a:effectLst/>
                <a:latin typeface="Times New Roman" panose="02020603050405020304" pitchFamily="18" charset="0"/>
                <a:cs typeface="Times New Roman" panose="02020603050405020304" pitchFamily="18" charset="0"/>
              </a:rPr>
              <a:t>Doctors with occupational distress may be referred to PHPs (Physician Health Programs).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01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998F-3F7B-BDA1-D1B0-33CE725D2A67}"/>
              </a:ext>
            </a:extLst>
          </p:cNvPr>
          <p:cNvSpPr>
            <a:spLocks noGrp="1"/>
          </p:cNvSpPr>
          <p:nvPr>
            <p:ph type="title"/>
          </p:nvPr>
        </p:nvSpPr>
        <p:spPr>
          <a:xfrm>
            <a:off x="482600" y="225425"/>
            <a:ext cx="11239500" cy="600075"/>
          </a:xfrm>
          <a:ln w="19050">
            <a:solidFill>
              <a:schemeClr val="tx1"/>
            </a:solidFill>
          </a:ln>
        </p:spPr>
        <p:txBody>
          <a:bodyPr>
            <a:noAutofit/>
          </a:bodyPr>
          <a:lstStyle/>
          <a:p>
            <a:r>
              <a:rPr lang="en-US" sz="3600" b="1" dirty="0"/>
              <a:t>Violation </a:t>
            </a:r>
            <a:r>
              <a:rPr lang="en-US" sz="3600" b="1" dirty="0">
                <a:ln w="0"/>
                <a:effectLst>
                  <a:outerShdw blurRad="38100" dist="25400" dir="5400000" algn="ctr" rotWithShape="0">
                    <a:srgbClr val="6E747A">
                      <a:alpha val="43000"/>
                    </a:srgbClr>
                  </a:outerShdw>
                </a:effectLst>
              </a:rPr>
              <a:t>of</a:t>
            </a:r>
            <a:r>
              <a:rPr lang="en-US" sz="3600" b="1" dirty="0"/>
              <a:t> physician legal protections as patients</a:t>
            </a:r>
          </a:p>
        </p:txBody>
      </p:sp>
      <p:sp>
        <p:nvSpPr>
          <p:cNvPr id="3" name="Content Placeholder 2">
            <a:extLst>
              <a:ext uri="{FF2B5EF4-FFF2-40B4-BE49-F238E27FC236}">
                <a16:creationId xmlns:a16="http://schemas.microsoft.com/office/drawing/2014/main" id="{A5D7DED6-4883-AB29-C50A-93E90A631645}"/>
              </a:ext>
            </a:extLst>
          </p:cNvPr>
          <p:cNvSpPr>
            <a:spLocks noGrp="1"/>
          </p:cNvSpPr>
          <p:nvPr>
            <p:ph idx="1"/>
          </p:nvPr>
        </p:nvSpPr>
        <p:spPr>
          <a:xfrm>
            <a:off x="482600" y="825500"/>
            <a:ext cx="11239500" cy="5667375"/>
          </a:xfrm>
        </p:spPr>
        <p:txBody>
          <a:bodyPr>
            <a:normAutofit fontScale="85000" lnSpcReduction="20000"/>
          </a:bodyPr>
          <a:lstStyle/>
          <a:p>
            <a:pPr algn="l" fontAlgn="base"/>
            <a:endParaRPr lang="en-US" b="1" i="0" dirty="0">
              <a:solidFill>
                <a:srgbClr val="000000"/>
              </a:solidFill>
              <a:effectLst/>
              <a:latin typeface="Times New Roman" panose="02020603050405020304" pitchFamily="18" charset="0"/>
              <a:cs typeface="Times New Roman" panose="02020603050405020304" pitchFamily="18" charset="0"/>
            </a:endParaRPr>
          </a:p>
          <a:p>
            <a:pPr algn="l" fontAlgn="base"/>
            <a:r>
              <a:rPr lang="en-US" b="1" i="0" dirty="0">
                <a:solidFill>
                  <a:srgbClr val="000000"/>
                </a:solidFill>
                <a:effectLst/>
                <a:latin typeface="Times New Roman" panose="02020603050405020304" pitchFamily="18" charset="0"/>
                <a:cs typeface="Times New Roman" panose="02020603050405020304" pitchFamily="18" charset="0"/>
              </a:rPr>
              <a:t>State medical boards exist to protect the health, safety, and welfare of patients through licensing, investigating, and disciplining of impaired physicians. However, medical board mental health questions may not only be violating laws, but also  impairing physicians’ access to confidential compassionate health care. </a:t>
            </a:r>
          </a:p>
          <a:p>
            <a:pPr algn="l" fontAlgn="base"/>
            <a:endParaRPr lang="en-US" b="1" i="0" dirty="0">
              <a:solidFill>
                <a:srgbClr val="000000"/>
              </a:solidFill>
              <a:effectLst/>
              <a:latin typeface="Times New Roman" panose="02020603050405020304" pitchFamily="18" charset="0"/>
              <a:cs typeface="Times New Roman" panose="02020603050405020304" pitchFamily="18" charset="0"/>
            </a:endParaRPr>
          </a:p>
          <a:p>
            <a:pPr algn="l" fontAlgn="base"/>
            <a:r>
              <a:rPr lang="en-US" b="1" i="0" dirty="0">
                <a:solidFill>
                  <a:srgbClr val="000000"/>
                </a:solidFill>
                <a:effectLst/>
                <a:latin typeface="Times New Roman" panose="02020603050405020304" pitchFamily="18" charset="0"/>
                <a:cs typeface="Times New Roman" panose="02020603050405020304" pitchFamily="18" charset="0"/>
              </a:rPr>
              <a:t>The </a:t>
            </a:r>
            <a:r>
              <a:rPr lang="en-US" b="1" i="0" dirty="0">
                <a:solidFill>
                  <a:srgbClr val="0070C0"/>
                </a:solidFill>
                <a:effectLst/>
                <a:latin typeface="Times New Roman" panose="02020603050405020304" pitchFamily="18" charset="0"/>
                <a:cs typeface="Times New Roman" panose="02020603050405020304" pitchFamily="18" charset="0"/>
              </a:rPr>
              <a:t>AMA Code of Medical Ethics </a:t>
            </a:r>
            <a:r>
              <a:rPr lang="en-US" b="1" i="0" dirty="0">
                <a:solidFill>
                  <a:srgbClr val="000000"/>
                </a:solidFill>
                <a:effectLst/>
                <a:latin typeface="Times New Roman" panose="02020603050405020304" pitchFamily="18" charset="0"/>
                <a:cs typeface="Times New Roman" panose="02020603050405020304" pitchFamily="18" charset="0"/>
              </a:rPr>
              <a:t>upholds the right of confidentiality for all seeking health care.</a:t>
            </a:r>
          </a:p>
          <a:p>
            <a:pPr marL="0" indent="0">
              <a:buNone/>
            </a:pPr>
            <a:r>
              <a:rPr lang="en-US" b="1" i="0" dirty="0">
                <a:solidFill>
                  <a:srgbClr val="000000"/>
                </a:solidFill>
                <a:effectLst/>
                <a:latin typeface="Times New Roman" panose="02020603050405020304" pitchFamily="18" charset="0"/>
                <a:cs typeface="Times New Roman" panose="02020603050405020304" pitchFamily="18" charset="0"/>
              </a:rPr>
              <a:t> </a:t>
            </a:r>
          </a:p>
          <a:p>
            <a:r>
              <a:rPr lang="en-US" b="1" i="0" dirty="0">
                <a:solidFill>
                  <a:srgbClr val="0070C0"/>
                </a:solidFill>
                <a:effectLst/>
                <a:latin typeface="Times New Roman" panose="02020603050405020304" pitchFamily="18" charset="0"/>
                <a:cs typeface="Times New Roman" panose="02020603050405020304" pitchFamily="18" charset="0"/>
              </a:rPr>
              <a:t>HIPAA</a:t>
            </a:r>
            <a:r>
              <a:rPr lang="en-US" b="1" i="0" dirty="0">
                <a:solidFill>
                  <a:srgbClr val="000000"/>
                </a:solidFill>
                <a:effectLst/>
                <a:latin typeface="Times New Roman" panose="02020603050405020304" pitchFamily="18" charset="0"/>
                <a:cs typeface="Times New Roman" panose="02020603050405020304" pitchFamily="18" charset="0"/>
              </a:rPr>
              <a:t> (Health Insurance Portability and Accountability Act) provides data privacy and security provisions to safeguard medical information for all US citizens. </a:t>
            </a:r>
          </a:p>
          <a:p>
            <a:endParaRPr lang="en-US" b="1" dirty="0">
              <a:solidFill>
                <a:srgbClr val="000000"/>
              </a:solidFill>
              <a:latin typeface="Times New Roman" panose="02020603050405020304" pitchFamily="18" charset="0"/>
              <a:cs typeface="Times New Roman" panose="02020603050405020304" pitchFamily="18" charset="0"/>
            </a:endParaRPr>
          </a:p>
          <a:p>
            <a:r>
              <a:rPr lang="en-US" b="1" i="0" dirty="0">
                <a:solidFill>
                  <a:srgbClr val="000000"/>
                </a:solidFill>
                <a:effectLst/>
                <a:latin typeface="Times New Roman" panose="02020603050405020304" pitchFamily="18" charset="0"/>
                <a:cs typeface="Times New Roman" panose="02020603050405020304" pitchFamily="18" charset="0"/>
              </a:rPr>
              <a:t>The </a:t>
            </a:r>
            <a:r>
              <a:rPr lang="en-US" b="1" i="0" dirty="0">
                <a:solidFill>
                  <a:srgbClr val="0070C0"/>
                </a:solidFill>
                <a:effectLst/>
                <a:latin typeface="Times New Roman" panose="02020603050405020304" pitchFamily="18" charset="0"/>
                <a:cs typeface="Times New Roman" panose="02020603050405020304" pitchFamily="18" charset="0"/>
              </a:rPr>
              <a:t>ADA</a:t>
            </a:r>
            <a:r>
              <a:rPr lang="en-US" b="1" i="0" dirty="0">
                <a:solidFill>
                  <a:srgbClr val="000000"/>
                </a:solidFill>
                <a:effectLst/>
                <a:latin typeface="Times New Roman" panose="02020603050405020304" pitchFamily="18" charset="0"/>
                <a:cs typeface="Times New Roman" panose="02020603050405020304" pitchFamily="18" charset="0"/>
              </a:rPr>
              <a:t> (Americans with Disabilities Act) of 1990 states: “No covered entity shall discriminate against a qualified individual on the basis of disability in regard to job application procedures, the hiring, advancement, or discharge of employees, employee compensation, job training, and other terms, conditions, and privileges of employment.”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9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04A-CA1A-5324-9536-5372366FA0C9}"/>
              </a:ext>
            </a:extLst>
          </p:cNvPr>
          <p:cNvSpPr>
            <a:spLocks noGrp="1"/>
          </p:cNvSpPr>
          <p:nvPr>
            <p:ph type="title"/>
          </p:nvPr>
        </p:nvSpPr>
        <p:spPr>
          <a:xfrm>
            <a:off x="342900" y="149225"/>
            <a:ext cx="11506200" cy="825499"/>
          </a:xfrm>
          <a:ln w="19050">
            <a:solidFill>
              <a:schemeClr val="tx1"/>
            </a:solidFill>
          </a:ln>
        </p:spPr>
        <p:txBody>
          <a:bodyPr>
            <a:normAutofit fontScale="90000"/>
          </a:bodyPr>
          <a:lstStyle/>
          <a:p>
            <a:r>
              <a:rPr lang="en-US" sz="3100" b="1" dirty="0"/>
              <a:t>Five State Categories based on invasiveness of mental health questions</a:t>
            </a:r>
            <a:br>
              <a:rPr lang="en-US" sz="2800" b="1" dirty="0"/>
            </a:br>
            <a:r>
              <a:rPr lang="en-US" sz="2200" b="1" dirty="0"/>
              <a:t>https://www.idealmedicalcare.org/physician-friendly-states-for-mental-health-a-review-of-medical-boards/ </a:t>
            </a:r>
          </a:p>
        </p:txBody>
      </p:sp>
      <p:sp>
        <p:nvSpPr>
          <p:cNvPr id="3" name="Content Placeholder 2">
            <a:extLst>
              <a:ext uri="{FF2B5EF4-FFF2-40B4-BE49-F238E27FC236}">
                <a16:creationId xmlns:a16="http://schemas.microsoft.com/office/drawing/2014/main" id="{D1F92F2D-466D-939A-1909-D0CEC0953CE0}"/>
              </a:ext>
            </a:extLst>
          </p:cNvPr>
          <p:cNvSpPr>
            <a:spLocks noGrp="1"/>
          </p:cNvSpPr>
          <p:nvPr>
            <p:ph idx="1"/>
          </p:nvPr>
        </p:nvSpPr>
        <p:spPr>
          <a:xfrm>
            <a:off x="838200" y="1079500"/>
            <a:ext cx="10515600" cy="5527675"/>
          </a:xfrm>
        </p:spPr>
        <p:txBody>
          <a:bodyPr>
            <a:normAutofit fontScale="47500" lnSpcReduction="20000"/>
          </a:bodyPr>
          <a:lstStyle/>
          <a:p>
            <a:endParaRPr lang="en-US" sz="3800" b="1" dirty="0">
              <a:solidFill>
                <a:srgbClr val="0070C0"/>
              </a:solidFill>
              <a:latin typeface="Times New Roman" panose="02020603050405020304" pitchFamily="18" charset="0"/>
              <a:cs typeface="Times New Roman" panose="02020603050405020304" pitchFamily="18" charset="0"/>
            </a:endParaRPr>
          </a:p>
          <a:p>
            <a:r>
              <a:rPr lang="en-US" sz="3800" b="1" dirty="0">
                <a:solidFill>
                  <a:srgbClr val="0070C0"/>
                </a:solidFill>
                <a:latin typeface="Times New Roman" panose="02020603050405020304" pitchFamily="18" charset="0"/>
                <a:cs typeface="Times New Roman" panose="02020603050405020304" pitchFamily="18" charset="0"/>
              </a:rPr>
              <a:t>Grade A</a:t>
            </a:r>
            <a:r>
              <a:rPr lang="en-US" sz="3800" b="1" dirty="0">
                <a:latin typeface="Times New Roman" panose="02020603050405020304" pitchFamily="18" charset="0"/>
                <a:cs typeface="Times New Roman" panose="02020603050405020304" pitchFamily="18" charset="0"/>
              </a:rPr>
              <a:t>: States with no mental health questions or one or two straightforward current impairment question(s) that do not mention mental health. </a:t>
            </a:r>
          </a:p>
          <a:p>
            <a:pPr marL="0" indent="0">
              <a:buNone/>
            </a:pPr>
            <a:r>
              <a:rPr lang="en-US" sz="3800" b="1" i="0" dirty="0">
                <a:solidFill>
                  <a:srgbClr val="00B050"/>
                </a:solidFill>
                <a:effectLst/>
                <a:latin typeface="Times New Roman" panose="02020603050405020304" pitchFamily="18" charset="0"/>
                <a:cs typeface="Times New Roman" panose="02020603050405020304" pitchFamily="18" charset="0"/>
              </a:rPr>
              <a:t>    13</a:t>
            </a:r>
            <a:r>
              <a:rPr lang="en-US" sz="3800" b="1" i="0" dirty="0">
                <a:solidFill>
                  <a:srgbClr val="000000"/>
                </a:solidFill>
                <a:effectLst/>
                <a:latin typeface="Times New Roman" panose="02020603050405020304" pitchFamily="18" charset="0"/>
                <a:cs typeface="Times New Roman" panose="02020603050405020304" pitchFamily="18" charset="0"/>
              </a:rPr>
              <a:t> States: NY, CT, HI, and MI (best – no MH questions); IN, KY, NJ, ME, MD, MA, NV, PA, and WY.</a:t>
            </a:r>
          </a:p>
          <a:p>
            <a:endParaRPr lang="en-US" sz="3800" b="1" dirty="0">
              <a:latin typeface="Times New Roman" panose="02020603050405020304" pitchFamily="18" charset="0"/>
              <a:cs typeface="Times New Roman" panose="02020603050405020304" pitchFamily="18" charset="0"/>
            </a:endParaRPr>
          </a:p>
          <a:p>
            <a:pPr algn="l" fontAlgn="base"/>
            <a:r>
              <a:rPr lang="en-US" sz="3800" b="1" dirty="0">
                <a:solidFill>
                  <a:srgbClr val="0070C0"/>
                </a:solidFill>
                <a:latin typeface="Times New Roman" panose="02020603050405020304" pitchFamily="18" charset="0"/>
                <a:cs typeface="Times New Roman" panose="02020603050405020304" pitchFamily="18" charset="0"/>
              </a:rPr>
              <a:t>Grade B</a:t>
            </a:r>
            <a:r>
              <a:rPr lang="en-US" sz="3800" b="1" dirty="0">
                <a:latin typeface="Times New Roman" panose="02020603050405020304" pitchFamily="18" charset="0"/>
                <a:cs typeface="Times New Roman" panose="02020603050405020304" pitchFamily="18" charset="0"/>
              </a:rPr>
              <a:t>: States with progressive mental health question(s) linked to current impairment.</a:t>
            </a:r>
            <a:r>
              <a:rPr lang="en-US" sz="3800" b="1" i="0" dirty="0">
                <a:solidFill>
                  <a:srgbClr val="000000"/>
                </a:solidFill>
                <a:effectLst/>
                <a:latin typeface="Times New Roman" panose="02020603050405020304" pitchFamily="18" charset="0"/>
                <a:cs typeface="Times New Roman" panose="02020603050405020304" pitchFamily="18" charset="0"/>
              </a:rPr>
              <a:t> </a:t>
            </a:r>
          </a:p>
          <a:p>
            <a:pPr marL="0" indent="0" algn="l" fontAlgn="base">
              <a:buNone/>
            </a:pPr>
            <a:r>
              <a:rPr lang="en-US" sz="3800" b="1" i="0" dirty="0">
                <a:solidFill>
                  <a:srgbClr val="00B050"/>
                </a:solidFill>
                <a:effectLst/>
                <a:latin typeface="Times New Roman" panose="02020603050405020304" pitchFamily="18" charset="0"/>
                <a:cs typeface="Times New Roman" panose="02020603050405020304" pitchFamily="18" charset="0"/>
              </a:rPr>
              <a:t>    12</a:t>
            </a:r>
            <a:r>
              <a:rPr lang="en-US" sz="3800" b="1" i="0" dirty="0">
                <a:solidFill>
                  <a:srgbClr val="0070C0"/>
                </a:solidFill>
                <a:effectLst/>
                <a:latin typeface="Times New Roman" panose="02020603050405020304" pitchFamily="18" charset="0"/>
                <a:cs typeface="Times New Roman" panose="02020603050405020304" pitchFamily="18" charset="0"/>
              </a:rPr>
              <a:t> </a:t>
            </a:r>
            <a:r>
              <a:rPr lang="en-US" sz="3800" b="1" i="0" dirty="0">
                <a:solidFill>
                  <a:srgbClr val="000000"/>
                </a:solidFill>
                <a:effectLst/>
                <a:latin typeface="Times New Roman" panose="02020603050405020304" pitchFamily="18" charset="0"/>
                <a:cs typeface="Times New Roman" panose="02020603050405020304" pitchFamily="18" charset="0"/>
              </a:rPr>
              <a:t>States: IL, IA, MN, MO, NM, NC, SC, SD, TN, VT, VA, and WI.</a:t>
            </a:r>
          </a:p>
          <a:p>
            <a:pPr algn="l" fontAlgn="base"/>
            <a:endParaRPr lang="en-US" sz="3800" b="1" dirty="0">
              <a:latin typeface="Times New Roman" panose="02020603050405020304" pitchFamily="18" charset="0"/>
              <a:cs typeface="Times New Roman" panose="02020603050405020304" pitchFamily="18" charset="0"/>
            </a:endParaRPr>
          </a:p>
          <a:p>
            <a:r>
              <a:rPr lang="en-US" sz="3800" b="1" dirty="0">
                <a:solidFill>
                  <a:srgbClr val="0070C0"/>
                </a:solidFill>
                <a:latin typeface="Times New Roman" panose="02020603050405020304" pitchFamily="18" charset="0"/>
                <a:cs typeface="Times New Roman" panose="02020603050405020304" pitchFamily="18" charset="0"/>
              </a:rPr>
              <a:t>Grade C</a:t>
            </a:r>
            <a:r>
              <a:rPr lang="en-US" sz="3800" b="1" dirty="0">
                <a:latin typeface="Times New Roman" panose="02020603050405020304" pitchFamily="18" charset="0"/>
                <a:cs typeface="Times New Roman" panose="02020603050405020304" pitchFamily="18" charset="0"/>
              </a:rPr>
              <a:t>: States with mental health question(s) spanning the last 5 years.</a:t>
            </a:r>
            <a:r>
              <a:rPr lang="en-US" sz="3800" b="1" i="0" dirty="0">
                <a:solidFill>
                  <a:srgbClr val="000000"/>
                </a:solidFill>
                <a:effectLst/>
                <a:latin typeface="Times New Roman" panose="02020603050405020304" pitchFamily="18" charset="0"/>
                <a:cs typeface="Times New Roman" panose="02020603050405020304" pitchFamily="18" charset="0"/>
              </a:rPr>
              <a:t> </a:t>
            </a:r>
          </a:p>
          <a:p>
            <a:pPr marL="0" indent="0">
              <a:buNone/>
            </a:pPr>
            <a:r>
              <a:rPr lang="en-US" sz="3800" b="1" i="0" dirty="0">
                <a:solidFill>
                  <a:srgbClr val="7030A0"/>
                </a:solidFill>
                <a:effectLst/>
                <a:latin typeface="Times New Roman" panose="02020603050405020304" pitchFamily="18" charset="0"/>
                <a:cs typeface="Times New Roman" panose="02020603050405020304" pitchFamily="18" charset="0"/>
              </a:rPr>
              <a:t>     9</a:t>
            </a:r>
            <a:r>
              <a:rPr lang="en-US" sz="3800" b="1" i="0" dirty="0">
                <a:solidFill>
                  <a:srgbClr val="000000"/>
                </a:solidFill>
                <a:effectLst/>
                <a:latin typeface="Times New Roman" panose="02020603050405020304" pitchFamily="18" charset="0"/>
                <a:cs typeface="Times New Roman" panose="02020603050405020304" pitchFamily="18" charset="0"/>
              </a:rPr>
              <a:t> States: AZ, CO, ID, ND, OH, OK, OR, TX, and UT.</a:t>
            </a:r>
          </a:p>
          <a:p>
            <a:endParaRPr lang="en-US" sz="3800" b="1" dirty="0">
              <a:latin typeface="Times New Roman" panose="02020603050405020304" pitchFamily="18" charset="0"/>
              <a:cs typeface="Times New Roman" panose="02020603050405020304" pitchFamily="18" charset="0"/>
            </a:endParaRPr>
          </a:p>
          <a:p>
            <a:r>
              <a:rPr lang="en-US" sz="3800" b="1" dirty="0">
                <a:solidFill>
                  <a:srgbClr val="0070C0"/>
                </a:solidFill>
                <a:latin typeface="Times New Roman" panose="02020603050405020304" pitchFamily="18" charset="0"/>
                <a:cs typeface="Times New Roman" panose="02020603050405020304" pitchFamily="18" charset="0"/>
              </a:rPr>
              <a:t>Grade D</a:t>
            </a:r>
            <a:r>
              <a:rPr lang="en-US" sz="3800" b="1" dirty="0">
                <a:latin typeface="Times New Roman" panose="02020603050405020304" pitchFamily="18" charset="0"/>
                <a:cs typeface="Times New Roman" panose="02020603050405020304" pitchFamily="18" charset="0"/>
              </a:rPr>
              <a:t>: States with “have-you-ever” questions related to mental health, mental health questions beyond 5 years, or a requirement for peer reference on applicant’s mental health.</a:t>
            </a:r>
            <a:r>
              <a:rPr lang="en-US" sz="3800" b="1" i="0" dirty="0">
                <a:solidFill>
                  <a:srgbClr val="000000"/>
                </a:solidFill>
                <a:effectLst/>
                <a:latin typeface="Times New Roman" panose="02020603050405020304" pitchFamily="18" charset="0"/>
                <a:cs typeface="Times New Roman" panose="02020603050405020304" pitchFamily="18" charset="0"/>
              </a:rPr>
              <a:t> </a:t>
            </a:r>
          </a:p>
          <a:p>
            <a:pPr marL="0" indent="0">
              <a:buNone/>
            </a:pPr>
            <a:r>
              <a:rPr lang="en-US" sz="3800" b="1" i="0" dirty="0">
                <a:solidFill>
                  <a:srgbClr val="FF0000"/>
                </a:solidFill>
                <a:effectLst/>
                <a:latin typeface="Times New Roman" panose="02020603050405020304" pitchFamily="18" charset="0"/>
                <a:cs typeface="Times New Roman" panose="02020603050405020304" pitchFamily="18" charset="0"/>
              </a:rPr>
              <a:t>     9</a:t>
            </a:r>
            <a:r>
              <a:rPr lang="en-US" sz="3800" b="1" i="0" dirty="0">
                <a:solidFill>
                  <a:srgbClr val="000000"/>
                </a:solidFill>
                <a:effectLst/>
                <a:latin typeface="Times New Roman" panose="02020603050405020304" pitchFamily="18" charset="0"/>
                <a:cs typeface="Times New Roman" panose="02020603050405020304" pitchFamily="18" charset="0"/>
              </a:rPr>
              <a:t> States: AR, CA, GA, KS, LA, MT, NE, NH, and WV.</a:t>
            </a:r>
            <a:endParaRPr lang="en-US" sz="3800" b="1" dirty="0">
              <a:latin typeface="Times New Roman" panose="02020603050405020304" pitchFamily="18" charset="0"/>
              <a:cs typeface="Times New Roman" panose="02020603050405020304" pitchFamily="18" charset="0"/>
            </a:endParaRPr>
          </a:p>
          <a:p>
            <a:endParaRPr lang="en-US" sz="3800" b="1" dirty="0">
              <a:latin typeface="Times New Roman" panose="02020603050405020304" pitchFamily="18" charset="0"/>
              <a:cs typeface="Times New Roman" panose="02020603050405020304" pitchFamily="18" charset="0"/>
            </a:endParaRPr>
          </a:p>
          <a:p>
            <a:pPr algn="l" fontAlgn="base"/>
            <a:r>
              <a:rPr lang="en-US" sz="3800" b="1" dirty="0">
                <a:solidFill>
                  <a:srgbClr val="0070C0"/>
                </a:solidFill>
                <a:latin typeface="Times New Roman" panose="02020603050405020304" pitchFamily="18" charset="0"/>
                <a:cs typeface="Times New Roman" panose="02020603050405020304" pitchFamily="18" charset="0"/>
              </a:rPr>
              <a:t>Grade F</a:t>
            </a:r>
            <a:r>
              <a:rPr lang="en-US" sz="3800" b="1" dirty="0">
                <a:latin typeface="Times New Roman" panose="02020603050405020304" pitchFamily="18" charset="0"/>
                <a:cs typeface="Times New Roman" panose="02020603050405020304" pitchFamily="18" charset="0"/>
              </a:rPr>
              <a:t>: States with highly invasive mental health questions unlinked to current impairment that contain confusing, punitive, or adversarial language.</a:t>
            </a:r>
            <a:r>
              <a:rPr lang="en-US" sz="3800" b="1" i="0" dirty="0">
                <a:solidFill>
                  <a:srgbClr val="000000"/>
                </a:solidFill>
                <a:effectLst/>
                <a:latin typeface="Times New Roman" panose="02020603050405020304" pitchFamily="18" charset="0"/>
                <a:cs typeface="Times New Roman" panose="02020603050405020304" pitchFamily="18" charset="0"/>
              </a:rPr>
              <a:t> </a:t>
            </a:r>
          </a:p>
          <a:p>
            <a:pPr marL="0" indent="0" algn="l" fontAlgn="base">
              <a:buNone/>
            </a:pPr>
            <a:r>
              <a:rPr lang="en-US" sz="3800" b="1" i="0" dirty="0">
                <a:solidFill>
                  <a:srgbClr val="FF0000"/>
                </a:solidFill>
                <a:effectLst/>
                <a:latin typeface="Times New Roman" panose="02020603050405020304" pitchFamily="18" charset="0"/>
                <a:cs typeface="Times New Roman" panose="02020603050405020304" pitchFamily="18" charset="0"/>
              </a:rPr>
              <a:t>     7</a:t>
            </a:r>
            <a:r>
              <a:rPr lang="en-US" sz="3800" b="1" i="0" dirty="0">
                <a:solidFill>
                  <a:srgbClr val="000000"/>
                </a:solidFill>
                <a:effectLst/>
                <a:latin typeface="Times New Roman" panose="02020603050405020304" pitchFamily="18" charset="0"/>
                <a:cs typeface="Times New Roman" panose="02020603050405020304" pitchFamily="18" charset="0"/>
              </a:rPr>
              <a:t> States: AL, AK, DE, FL, MS, RI, and WA.</a:t>
            </a:r>
            <a:endParaRPr lang="en-US" sz="38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19893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DBDF-7076-5F20-1A02-836B4D3DEA2D}"/>
              </a:ext>
            </a:extLst>
          </p:cNvPr>
          <p:cNvSpPr>
            <a:spLocks noGrp="1"/>
          </p:cNvSpPr>
          <p:nvPr>
            <p:ph type="title"/>
          </p:nvPr>
        </p:nvSpPr>
        <p:spPr>
          <a:xfrm>
            <a:off x="838200" y="365125"/>
            <a:ext cx="10515600" cy="650875"/>
          </a:xfrm>
          <a:ln w="19050">
            <a:solidFill>
              <a:schemeClr val="tx1"/>
            </a:solidFill>
          </a:ln>
        </p:spPr>
        <p:txBody>
          <a:bodyPr>
            <a:normAutofit fontScale="90000"/>
          </a:bodyPr>
          <a:lstStyle/>
          <a:p>
            <a:r>
              <a:rPr lang="en-US" b="1" dirty="0"/>
              <a:t>Alaska 2019 Medical Board Licensing Application</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F4FBB974-F602-667E-F597-32A1264C5745}"/>
              </a:ext>
            </a:extLst>
          </p:cNvPr>
          <p:cNvPicPr>
            <a:picLocks noGrp="1" noChangeAspect="1"/>
          </p:cNvPicPr>
          <p:nvPr>
            <p:ph idx="1"/>
          </p:nvPr>
        </p:nvPicPr>
        <p:blipFill>
          <a:blip r:embed="rId3"/>
          <a:stretch>
            <a:fillRect/>
          </a:stretch>
        </p:blipFill>
        <p:spPr>
          <a:xfrm>
            <a:off x="838200" y="1168400"/>
            <a:ext cx="4852686" cy="5324475"/>
          </a:xfrm>
        </p:spPr>
      </p:pic>
      <p:sp>
        <p:nvSpPr>
          <p:cNvPr id="6" name="Rectangle 5">
            <a:extLst>
              <a:ext uri="{FF2B5EF4-FFF2-40B4-BE49-F238E27FC236}">
                <a16:creationId xmlns:a16="http://schemas.microsoft.com/office/drawing/2014/main" id="{6456A6C0-4431-31FB-1B06-648E7B778D28}"/>
              </a:ext>
            </a:extLst>
          </p:cNvPr>
          <p:cNvSpPr/>
          <p:nvPr/>
        </p:nvSpPr>
        <p:spPr>
          <a:xfrm>
            <a:off x="5867400" y="1074736"/>
            <a:ext cx="5486400" cy="55118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Illness versus Impairment</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Hours worked and impairment</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Sleep deprivation and impairment</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Post-partum Depression</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Marriage Counseling Therapy</a:t>
            </a:r>
          </a:p>
          <a:p>
            <a:pPr algn="ctr"/>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Exposure to pain, suffering, and death</a:t>
            </a: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H</a:t>
            </a:r>
            <a:r>
              <a:rPr lang="en-US" sz="2400" b="1" i="0" dirty="0">
                <a:solidFill>
                  <a:srgbClr val="000000"/>
                </a:solidFill>
                <a:effectLst/>
                <a:latin typeface="Times New Roman" panose="02020603050405020304" pitchFamily="18" charset="0"/>
                <a:cs typeface="Times New Roman" panose="02020603050405020304" pitchFamily="18" charset="0"/>
              </a:rPr>
              <a:t>ealth plan participation, medical liability coverage, &amp; hospital privileges.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09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9E67-4045-78F7-3AC2-049A467CA0EC}"/>
              </a:ext>
            </a:extLst>
          </p:cNvPr>
          <p:cNvSpPr>
            <a:spLocks noGrp="1"/>
          </p:cNvSpPr>
          <p:nvPr>
            <p:ph type="title"/>
          </p:nvPr>
        </p:nvSpPr>
        <p:spPr>
          <a:xfrm>
            <a:off x="838200" y="365125"/>
            <a:ext cx="10515600" cy="714375"/>
          </a:xfrm>
          <a:ln w="19050">
            <a:solidFill>
              <a:schemeClr val="tx1"/>
            </a:solidFill>
          </a:ln>
        </p:spPr>
        <p:txBody>
          <a:bodyPr/>
          <a:lstStyle/>
          <a:p>
            <a:r>
              <a:rPr lang="en-US" b="1" dirty="0"/>
              <a:t>Proactive steps to combat burnout</a:t>
            </a:r>
          </a:p>
        </p:txBody>
      </p:sp>
      <p:sp>
        <p:nvSpPr>
          <p:cNvPr id="3" name="Content Placeholder 2">
            <a:extLst>
              <a:ext uri="{FF2B5EF4-FFF2-40B4-BE49-F238E27FC236}">
                <a16:creationId xmlns:a16="http://schemas.microsoft.com/office/drawing/2014/main" id="{02F61200-429D-48AB-85A0-52AF00E70B42}"/>
              </a:ext>
            </a:extLst>
          </p:cNvPr>
          <p:cNvSpPr>
            <a:spLocks noGrp="1"/>
          </p:cNvSpPr>
          <p:nvPr>
            <p:ph idx="1"/>
          </p:nvPr>
        </p:nvSpPr>
        <p:spPr>
          <a:xfrm>
            <a:off x="838200" y="1270000"/>
            <a:ext cx="10515600" cy="5222875"/>
          </a:xfrm>
        </p:spPr>
        <p:txBody>
          <a:bodyPr>
            <a:normAutofit/>
          </a:bodyPr>
          <a:lstStyle/>
          <a:p>
            <a:r>
              <a:rPr lang="en-US" b="1" i="0" dirty="0">
                <a:solidFill>
                  <a:srgbClr val="000000"/>
                </a:solidFill>
                <a:effectLst/>
                <a:latin typeface="Times New Roman" panose="02020603050405020304" pitchFamily="18" charset="0"/>
                <a:cs typeface="Times New Roman" panose="02020603050405020304" pitchFamily="18" charset="0"/>
              </a:rPr>
              <a:t>Decipher the origin and directly address impairment arising from hazardous working conditions (e.g., staffing support, respect and recognition, flex schedules, appropriate work loads and hours).  </a:t>
            </a:r>
          </a:p>
          <a:p>
            <a:r>
              <a:rPr lang="en-US" b="1" i="0" dirty="0">
                <a:solidFill>
                  <a:srgbClr val="000000"/>
                </a:solidFill>
                <a:effectLst/>
                <a:latin typeface="Times New Roman" panose="02020603050405020304" pitchFamily="18" charset="0"/>
                <a:cs typeface="Times New Roman" panose="02020603050405020304" pitchFamily="18" charset="0"/>
              </a:rPr>
              <a:t>Provide time and encourage non-punitive and strictly confidential mental health care for physicians.</a:t>
            </a:r>
            <a:r>
              <a:rPr lang="en-US" b="1" dirty="0">
                <a:solidFill>
                  <a:srgbClr val="000000"/>
                </a:solidFill>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r>
              <a:rPr lang="en-US" b="1" dirty="0"/>
              <a:t>Short-term professional coaching </a:t>
            </a:r>
            <a:r>
              <a:rPr lang="en-US" b="1" dirty="0">
                <a:sym typeface="Wingdings" pitchFamily="2" charset="2"/>
              </a:rPr>
              <a:t> quality of life and resilience.</a:t>
            </a:r>
          </a:p>
          <a:p>
            <a:r>
              <a:rPr lang="en-US" b="1" dirty="0">
                <a:sym typeface="Wingdings" pitchFamily="2" charset="2"/>
              </a:rPr>
              <a:t>Form positive relationships with good listeners to air your concerns.</a:t>
            </a:r>
          </a:p>
          <a:p>
            <a:r>
              <a:rPr lang="en-US" b="1" dirty="0">
                <a:sym typeface="Wingdings" pitchFamily="2" charset="2"/>
              </a:rPr>
              <a:t>Establish improved work-life balances and pursue creative passions.</a:t>
            </a:r>
          </a:p>
          <a:p>
            <a:r>
              <a:rPr lang="en-US" b="1" dirty="0">
                <a:sym typeface="Wingdings" pitchFamily="2" charset="2"/>
              </a:rPr>
              <a:t>Reframe the value of your job participation.</a:t>
            </a:r>
          </a:p>
          <a:p>
            <a:r>
              <a:rPr lang="en-US" b="1" dirty="0"/>
              <a:t>Take vacations – you earned them!</a:t>
            </a:r>
          </a:p>
          <a:p>
            <a:r>
              <a:rPr lang="en-US" b="1" dirty="0"/>
              <a:t>Monetary compensation and benefits (protected time off).</a:t>
            </a:r>
          </a:p>
          <a:p>
            <a:endParaRPr lang="en-US" b="1" dirty="0"/>
          </a:p>
        </p:txBody>
      </p:sp>
    </p:spTree>
    <p:extLst>
      <p:ext uri="{BB962C8B-B14F-4D97-AF65-F5344CB8AC3E}">
        <p14:creationId xmlns:p14="http://schemas.microsoft.com/office/powerpoint/2010/main" val="3161352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2634</TotalTime>
  <Words>1581</Words>
  <Application>Microsoft Macintosh PowerPoint</Application>
  <PresentationFormat>Widescreen</PresentationFormat>
  <Paragraphs>93</Paragraphs>
  <Slides>15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Georgia</vt:lpstr>
      <vt:lpstr>Google Sans</vt:lpstr>
      <vt:lpstr>Times New Roman</vt:lpstr>
      <vt:lpstr>Office Theme</vt:lpstr>
      <vt:lpstr>PowerPoint Presentation</vt:lpstr>
      <vt:lpstr>MedFluencers Conference</vt:lpstr>
      <vt:lpstr>     BLEED   Burnout: Lack of Efficacy + Exhaustion + Depersonalization  </vt:lpstr>
      <vt:lpstr>Negative elements in a complex work environment</vt:lpstr>
      <vt:lpstr>Physician Suicide</vt:lpstr>
      <vt:lpstr>Violation of physician legal protections as patients</vt:lpstr>
      <vt:lpstr>Five State Categories based on invasiveness of mental health questions https://www.idealmedicalcare.org/physician-friendly-states-for-mental-health-a-review-of-medical-boards/ </vt:lpstr>
      <vt:lpstr>Alaska 2019 Medical Board Licensing Application</vt:lpstr>
      <vt:lpstr>Proactive steps to combat burnout</vt:lpstr>
      <vt:lpstr>PowerPoint Presentation</vt:lpstr>
      <vt:lpstr>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Damon Arnold</dc:creator>
  <cp:lastModifiedBy>Damon Arnold</cp:lastModifiedBy>
  <cp:revision>16</cp:revision>
  <cp:lastPrinted>2023-06-21T23:52:25Z</cp:lastPrinted>
  <dcterms:created xsi:type="dcterms:W3CDTF">2023-06-21T14:26:18Z</dcterms:created>
  <dcterms:modified xsi:type="dcterms:W3CDTF">2023-07-10T15:34:06Z</dcterms:modified>
</cp:coreProperties>
</file>