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9796" r:id="rId2"/>
    <p:sldId id="9791" r:id="rId3"/>
    <p:sldId id="9792" r:id="rId4"/>
    <p:sldId id="9793" r:id="rId5"/>
    <p:sldId id="9795" r:id="rId6"/>
    <p:sldId id="9794" r:id="rId7"/>
    <p:sldId id="9770" r:id="rId8"/>
    <p:sldId id="9774" r:id="rId9"/>
    <p:sldId id="9781" r:id="rId10"/>
    <p:sldId id="9775" r:id="rId11"/>
    <p:sldId id="9779" r:id="rId12"/>
    <p:sldId id="9780" r:id="rId13"/>
    <p:sldId id="9784" r:id="rId14"/>
    <p:sldId id="9739" r:id="rId15"/>
    <p:sldId id="97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1"/>
    <p:restoredTop sz="96327"/>
  </p:normalViewPr>
  <p:slideViewPr>
    <p:cSldViewPr snapToGrid="0">
      <p:cViewPr varScale="1">
        <p:scale>
          <a:sx n="112" d="100"/>
          <a:sy n="112" d="100"/>
        </p:scale>
        <p:origin x="20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B9415-0701-EA44-8509-31534284DCEA}" type="datetimeFigureOut">
              <a:rPr lang="en-US" smtClean="0"/>
              <a:t>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51881-6CC7-D346-8685-BB432B5281C5}" type="slidenum">
              <a:rPr lang="en-US" smtClean="0"/>
              <a:t>‹#›</a:t>
            </a:fld>
            <a:endParaRPr lang="en-US" dirty="0"/>
          </a:p>
        </p:txBody>
      </p:sp>
    </p:spTree>
    <p:extLst>
      <p:ext uri="{BB962C8B-B14F-4D97-AF65-F5344CB8AC3E}">
        <p14:creationId xmlns:p14="http://schemas.microsoft.com/office/powerpoint/2010/main" val="2740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dealmedicalcare.org/sleep-deprived-docs-disclose-hospital-horror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eurocockpit.be/sites/default/files/Dawson-Reid-1997.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www.mckinsey.com</a:t>
            </a:r>
            <a:r>
              <a:rPr lang="en-US" dirty="0"/>
              <a:t>/~/media/</a:t>
            </a:r>
            <a:r>
              <a:rPr lang="en-US" dirty="0" err="1"/>
              <a:t>mckinsey</a:t>
            </a:r>
            <a:r>
              <a:rPr lang="en-US" dirty="0"/>
              <a:t>/industries/healthcare%20systems%20and%20services/our%20insights/what%20to%20expect%20in%20us%20healthcare%20in%202023%20and%20beyond/what-to-expect-in-us-healthcare-in-2023-and-beyond.pdf </a:t>
            </a:r>
          </a:p>
        </p:txBody>
      </p:sp>
      <p:sp>
        <p:nvSpPr>
          <p:cNvPr id="4" name="Slide Number Placeholder 3"/>
          <p:cNvSpPr>
            <a:spLocks noGrp="1"/>
          </p:cNvSpPr>
          <p:nvPr>
            <p:ph type="sldNum" sz="quarter" idx="5"/>
          </p:nvPr>
        </p:nvSpPr>
        <p:spPr/>
        <p:txBody>
          <a:bodyPr/>
          <a:lstStyle/>
          <a:p>
            <a:fld id="{90751881-6CC7-D346-8685-BB432B5281C5}" type="slidenum">
              <a:rPr lang="en-US" smtClean="0"/>
              <a:t>3</a:t>
            </a:fld>
            <a:endParaRPr lang="en-US" dirty="0"/>
          </a:p>
        </p:txBody>
      </p:sp>
    </p:spTree>
    <p:extLst>
      <p:ext uri="{BB962C8B-B14F-4D97-AF65-F5344CB8AC3E}">
        <p14:creationId xmlns:p14="http://schemas.microsoft.com/office/powerpoint/2010/main" val="28136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In-group – out-group dynamics</a:t>
            </a:r>
          </a:p>
        </p:txBody>
      </p:sp>
      <p:sp>
        <p:nvSpPr>
          <p:cNvPr id="4" name="Slide Number Placeholder 3"/>
          <p:cNvSpPr>
            <a:spLocks noGrp="1"/>
          </p:cNvSpPr>
          <p:nvPr>
            <p:ph type="sldNum" sz="quarter" idx="5"/>
          </p:nvPr>
        </p:nvSpPr>
        <p:spPr/>
        <p:txBody>
          <a:bodyPr/>
          <a:lstStyle/>
          <a:p>
            <a:fld id="{90751881-6CC7-D346-8685-BB432B5281C5}" type="slidenum">
              <a:rPr lang="en-US" smtClean="0"/>
              <a:t>8</a:t>
            </a:fld>
            <a:endParaRPr lang="en-US" dirty="0"/>
          </a:p>
        </p:txBody>
      </p:sp>
    </p:spTree>
    <p:extLst>
      <p:ext uri="{BB962C8B-B14F-4D97-AF65-F5344CB8AC3E}">
        <p14:creationId xmlns:p14="http://schemas.microsoft.com/office/powerpoint/2010/main" val="236717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students enter medicine with their mental health on par with or better than their peers, they are three times more likely to kill themselves, according to the American Medical Student Association. In some residency programs 75% of interns meet criteria for major depression. (2) Suicide risk increases with untreated mental illness. Physicians who die by suicide are less likely to be receiving mental health care compared with nonphysician suicides. Physicians are more likely to self-medicate for anxiety, depression, and suicidality—with tragic outcomes.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Results from a 7-year investigation of 1,300 physician suicides reveal that doctors (and medical students) die by suicide due to fear of seeking care that would be disclosed on their applications for residency, hospital privileges, and state licensure. Fear of seeking treatment leads to delayed diagnoses thereby increasing anxiety, depression, substance abuse, and suicide. (5)</a:t>
            </a:r>
          </a:p>
          <a:p>
            <a:endParaRPr lang="en-US" dirty="0"/>
          </a:p>
          <a:p>
            <a:endParaRPr lang="en-US" dirty="0"/>
          </a:p>
        </p:txBody>
      </p:sp>
      <p:sp>
        <p:nvSpPr>
          <p:cNvPr id="4" name="Slide Number Placeholder 3"/>
          <p:cNvSpPr>
            <a:spLocks noGrp="1"/>
          </p:cNvSpPr>
          <p:nvPr>
            <p:ph type="sldNum" sz="quarter" idx="5"/>
          </p:nvPr>
        </p:nvSpPr>
        <p:spPr/>
        <p:txBody>
          <a:bodyPr/>
          <a:lstStyle/>
          <a:p>
            <a:fld id="{90751881-6CC7-D346-8685-BB432B5281C5}" type="slidenum">
              <a:rPr lang="en-US" smtClean="0"/>
              <a:t>9</a:t>
            </a:fld>
            <a:endParaRPr lang="en-US" dirty="0"/>
          </a:p>
        </p:txBody>
      </p:sp>
    </p:spTree>
    <p:extLst>
      <p:ext uri="{BB962C8B-B14F-4D97-AF65-F5344CB8AC3E}">
        <p14:creationId xmlns:p14="http://schemas.microsoft.com/office/powerpoint/2010/main" val="324095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000000"/>
                </a:solidFill>
                <a:effectLst/>
                <a:latin typeface="Times New Roman" panose="02020603050405020304" pitchFamily="18" charset="0"/>
                <a:cs typeface="Times New Roman" panose="02020603050405020304" pitchFamily="18" charset="0"/>
              </a:rPr>
              <a:t>Nearly 40 percent of doctors said they’d be reluctant to seek mental health care due to concerns about obtaining or renewing their license to practice, according to a 2017 paper published in Mayo Clinic Proceedings.</a:t>
            </a:r>
          </a:p>
          <a:p>
            <a:pPr algn="l" fontAlgn="base"/>
            <a:endParaRPr lang="en-US" b="1"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751881-6CC7-D346-8685-BB432B5281C5}" type="slidenum">
              <a:rPr lang="en-US" smtClean="0"/>
              <a:t>10</a:t>
            </a:fld>
            <a:endParaRPr lang="en-US" dirty="0"/>
          </a:p>
        </p:txBody>
      </p:sp>
    </p:spTree>
    <p:extLst>
      <p:ext uri="{BB962C8B-B14F-4D97-AF65-F5344CB8AC3E}">
        <p14:creationId xmlns:p14="http://schemas.microsoft.com/office/powerpoint/2010/main" val="44358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0751881-6CC7-D346-8685-BB432B5281C5}" type="slidenum">
              <a:rPr lang="en-US" smtClean="0"/>
              <a:t>11</a:t>
            </a:fld>
            <a:endParaRPr lang="en-US" dirty="0"/>
          </a:p>
        </p:txBody>
      </p:sp>
    </p:spTree>
    <p:extLst>
      <p:ext uri="{BB962C8B-B14F-4D97-AF65-F5344CB8AC3E}">
        <p14:creationId xmlns:p14="http://schemas.microsoft.com/office/powerpoint/2010/main" val="29247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Georgia" panose="02040502050405020303" pitchFamily="18" charset="0"/>
              </a:rPr>
              <a:t>Medical board intervention is always directed at the physician, not the system. But what if the system causes physician impairment? Case in point: Resident physicians are </a:t>
            </a:r>
            <a:r>
              <a:rPr lang="en-US" b="0" i="0" u="sng" dirty="0">
                <a:solidFill>
                  <a:srgbClr val="009176"/>
                </a:solidFill>
                <a:effectLst/>
                <a:latin typeface="Georgia" panose="02040502050405020303" pitchFamily="18" charset="0"/>
                <a:hlinkClick r:id="rId3"/>
              </a:rPr>
              <a:t>legally forced to work 28-hour shifts</a:t>
            </a:r>
            <a:r>
              <a:rPr lang="en-US" b="0" i="0" dirty="0">
                <a:solidFill>
                  <a:srgbClr val="000000"/>
                </a:solidFill>
                <a:effectLst/>
                <a:latin typeface="Georgia" panose="02040502050405020303" pitchFamily="18" charset="0"/>
              </a:rPr>
              <a:t> (or longer due to unenforced caps). </a:t>
            </a:r>
            <a:r>
              <a:rPr lang="en-US" b="0" i="0" dirty="0">
                <a:solidFill>
                  <a:srgbClr val="0FAB74"/>
                </a:solidFill>
                <a:effectLst/>
                <a:latin typeface="Georgia" panose="02040502050405020303" pitchFamily="18" charset="0"/>
              </a:rPr>
              <a:t>(9)</a:t>
            </a:r>
            <a:r>
              <a:rPr lang="en-US" b="0" i="0" dirty="0">
                <a:solidFill>
                  <a:srgbClr val="000000"/>
                </a:solidFill>
                <a:effectLst/>
                <a:latin typeface="Georgia" panose="02040502050405020303" pitchFamily="18" charset="0"/>
              </a:rPr>
              <a:t> Working just 17 hours is equivalent to the cognitive and psychomotor impairment of a </a:t>
            </a:r>
            <a:r>
              <a:rPr lang="en-US" b="0" i="0" u="sng" dirty="0">
                <a:solidFill>
                  <a:srgbClr val="009176"/>
                </a:solidFill>
                <a:effectLst/>
                <a:latin typeface="Georgia" panose="02040502050405020303" pitchFamily="18" charset="0"/>
                <a:hlinkClick r:id="rId4"/>
              </a:rPr>
              <a:t>0.05%</a:t>
            </a:r>
            <a:r>
              <a:rPr lang="en-US" b="0" i="0" dirty="0">
                <a:solidFill>
                  <a:srgbClr val="000000"/>
                </a:solidFill>
                <a:effectLst/>
                <a:latin typeface="Georgia" panose="02040502050405020303" pitchFamily="18" charset="0"/>
              </a:rPr>
              <a:t> blood alcohol content (illegal to drive in Utah and most Western European countries). Working beyond 24 hours is equivalent to a </a:t>
            </a:r>
            <a:r>
              <a:rPr lang="en-US" b="0" i="0" u="sng" dirty="0">
                <a:solidFill>
                  <a:srgbClr val="009176"/>
                </a:solidFill>
                <a:effectLst/>
                <a:latin typeface="Georgia" panose="02040502050405020303" pitchFamily="18" charset="0"/>
                <a:hlinkClick r:id="rId4"/>
              </a:rPr>
              <a:t>0.10%</a:t>
            </a:r>
            <a:r>
              <a:rPr lang="en-US" b="0" i="0" dirty="0">
                <a:solidFill>
                  <a:srgbClr val="000000"/>
                </a:solidFill>
                <a:effectLst/>
                <a:latin typeface="Georgia" panose="02040502050405020303" pitchFamily="18" charset="0"/>
              </a:rPr>
              <a:t> blood alcohol content (exceeding the 0.08% legal limit to drive in 49 states). Impairment escalates along a continuum and is noted even at 10 hours. </a:t>
            </a:r>
            <a:r>
              <a:rPr lang="en-US" b="0" i="0" dirty="0">
                <a:solidFill>
                  <a:srgbClr val="0FAB74"/>
                </a:solidFill>
                <a:effectLst/>
                <a:latin typeface="Georgia" panose="02040502050405020303" pitchFamily="18" charset="0"/>
              </a:rPr>
              <a:t>(8)</a:t>
            </a:r>
            <a:r>
              <a:rPr lang="en-US" b="0" i="0" dirty="0">
                <a:solidFill>
                  <a:srgbClr val="000000"/>
                </a:solidFill>
                <a:effectLst/>
                <a:latin typeface="Georgia" panose="02040502050405020303" pitchFamily="18" charset="0"/>
              </a:rPr>
              <a:t> Sleep-deprivation-related cognitive and psychomotor impairment leads to medical mistakes and </a:t>
            </a:r>
            <a:r>
              <a:rPr lang="en-US" b="0" i="0" u="sng" dirty="0">
                <a:solidFill>
                  <a:srgbClr val="009176"/>
                </a:solidFill>
                <a:effectLst/>
                <a:latin typeface="Georgia" panose="02040502050405020303" pitchFamily="18" charset="0"/>
                <a:hlinkClick r:id="rId3"/>
              </a:rPr>
              <a:t>fatal car accidents</a:t>
            </a:r>
            <a:r>
              <a:rPr lang="en-US" b="0" i="0" dirty="0">
                <a:solidFill>
                  <a:srgbClr val="000000"/>
                </a:solidFill>
                <a:effectLst/>
                <a:latin typeface="Georgia" panose="02040502050405020303" pitchFamily="18" charset="0"/>
              </a:rPr>
              <a:t> after long hospital shifts. </a:t>
            </a:r>
            <a:r>
              <a:rPr lang="en-US" b="0" i="0" dirty="0">
                <a:solidFill>
                  <a:srgbClr val="0FAB74"/>
                </a:solidFill>
                <a:effectLst/>
                <a:latin typeface="Georgia" panose="02040502050405020303" pitchFamily="18" charset="0"/>
              </a:rPr>
              <a:t>(9)</a:t>
            </a:r>
            <a:endParaRPr lang="en-US" dirty="0"/>
          </a:p>
        </p:txBody>
      </p:sp>
      <p:sp>
        <p:nvSpPr>
          <p:cNvPr id="4" name="Slide Number Placeholder 3"/>
          <p:cNvSpPr>
            <a:spLocks noGrp="1"/>
          </p:cNvSpPr>
          <p:nvPr>
            <p:ph type="sldNum" sz="quarter" idx="5"/>
          </p:nvPr>
        </p:nvSpPr>
        <p:spPr/>
        <p:txBody>
          <a:bodyPr/>
          <a:lstStyle/>
          <a:p>
            <a:fld id="{90751881-6CC7-D346-8685-BB432B5281C5}" type="slidenum">
              <a:rPr lang="en-US" smtClean="0"/>
              <a:t>12</a:t>
            </a:fld>
            <a:endParaRPr lang="en-US" dirty="0"/>
          </a:p>
        </p:txBody>
      </p:sp>
    </p:spTree>
    <p:extLst>
      <p:ext uri="{BB962C8B-B14F-4D97-AF65-F5344CB8AC3E}">
        <p14:creationId xmlns:p14="http://schemas.microsoft.com/office/powerpoint/2010/main" val="115197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EHR has not reduced stress and burnout as promised. </a:t>
            </a:r>
          </a:p>
          <a:p>
            <a:endParaRPr lang="en-US" dirty="0"/>
          </a:p>
        </p:txBody>
      </p:sp>
      <p:sp>
        <p:nvSpPr>
          <p:cNvPr id="4" name="Slide Number Placeholder 3"/>
          <p:cNvSpPr>
            <a:spLocks noGrp="1"/>
          </p:cNvSpPr>
          <p:nvPr>
            <p:ph type="sldNum" sz="quarter" idx="5"/>
          </p:nvPr>
        </p:nvSpPr>
        <p:spPr/>
        <p:txBody>
          <a:bodyPr/>
          <a:lstStyle/>
          <a:p>
            <a:fld id="{90751881-6CC7-D346-8685-BB432B5281C5}" type="slidenum">
              <a:rPr lang="en-US" smtClean="0"/>
              <a:t>13</a:t>
            </a:fld>
            <a:endParaRPr lang="en-US" dirty="0"/>
          </a:p>
        </p:txBody>
      </p:sp>
    </p:spTree>
    <p:extLst>
      <p:ext uri="{BB962C8B-B14F-4D97-AF65-F5344CB8AC3E}">
        <p14:creationId xmlns:p14="http://schemas.microsoft.com/office/powerpoint/2010/main" val="196814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3545-0E40-1DCE-58C0-ACACC3287D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C22E76-EBAE-63A9-4BFE-7EA46C6AD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2C4A5F-1FBB-3D44-5265-93E3141A7BE6}"/>
              </a:ext>
            </a:extLst>
          </p:cNvPr>
          <p:cNvSpPr>
            <a:spLocks noGrp="1"/>
          </p:cNvSpPr>
          <p:nvPr>
            <p:ph type="dt" sz="half" idx="10"/>
          </p:nvPr>
        </p:nvSpPr>
        <p:spPr/>
        <p:txBody>
          <a:bodyPr/>
          <a:lstStyle/>
          <a:p>
            <a:fld id="{88721248-7FA9-7C40-A19A-37314E282578}" type="datetimeFigureOut">
              <a:rPr lang="en-US" smtClean="0"/>
              <a:t>8/20/23</a:t>
            </a:fld>
            <a:endParaRPr lang="en-US" dirty="0"/>
          </a:p>
        </p:txBody>
      </p:sp>
      <p:sp>
        <p:nvSpPr>
          <p:cNvPr id="5" name="Footer Placeholder 4">
            <a:extLst>
              <a:ext uri="{FF2B5EF4-FFF2-40B4-BE49-F238E27FC236}">
                <a16:creationId xmlns:a16="http://schemas.microsoft.com/office/drawing/2014/main" id="{EA0DC27A-5776-1BE1-BB11-5D6114FC7D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4F398F-A899-5F10-0B49-C0806DCAE536}"/>
              </a:ext>
            </a:extLst>
          </p:cNvPr>
          <p:cNvSpPr>
            <a:spLocks noGrp="1"/>
          </p:cNvSpPr>
          <p:nvPr>
            <p:ph type="sldNum" sz="quarter" idx="12"/>
          </p:nvPr>
        </p:nvSpPr>
        <p:spPr/>
        <p:txBody>
          <a:bodyPr/>
          <a:lstStyle/>
          <a:p>
            <a:fld id="{55AF8C6C-98DB-2442-B44A-5F632439502D}" type="slidenum">
              <a:rPr lang="en-US" smtClean="0"/>
              <a:t>‹#›</a:t>
            </a:fld>
            <a:endParaRPr lang="en-US" dirty="0"/>
          </a:p>
        </p:txBody>
      </p:sp>
    </p:spTree>
    <p:extLst>
      <p:ext uri="{BB962C8B-B14F-4D97-AF65-F5344CB8AC3E}">
        <p14:creationId xmlns:p14="http://schemas.microsoft.com/office/powerpoint/2010/main" val="243772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A84E-93F1-91F0-9427-36C321EFB6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C97E64-8D71-4D4A-395D-465CE55BC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80353-D0C4-F232-DB00-82CD7BE0D70D}"/>
              </a:ext>
            </a:extLst>
          </p:cNvPr>
          <p:cNvSpPr>
            <a:spLocks noGrp="1"/>
          </p:cNvSpPr>
          <p:nvPr>
            <p:ph type="dt" sz="half" idx="10"/>
          </p:nvPr>
        </p:nvSpPr>
        <p:spPr/>
        <p:txBody>
          <a:bodyPr/>
          <a:lstStyle/>
          <a:p>
            <a:fld id="{88721248-7FA9-7C40-A19A-37314E282578}" type="datetimeFigureOut">
              <a:rPr lang="en-US" smtClean="0"/>
              <a:t>8/20/23</a:t>
            </a:fld>
            <a:endParaRPr lang="en-US" dirty="0"/>
          </a:p>
        </p:txBody>
      </p:sp>
      <p:sp>
        <p:nvSpPr>
          <p:cNvPr id="5" name="Footer Placeholder 4">
            <a:extLst>
              <a:ext uri="{FF2B5EF4-FFF2-40B4-BE49-F238E27FC236}">
                <a16:creationId xmlns:a16="http://schemas.microsoft.com/office/drawing/2014/main" id="{26BB9C6E-18AE-C9B6-B078-7EBA95B22B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7C2B0-4F88-78F4-4CC3-2F6F86605815}"/>
              </a:ext>
            </a:extLst>
          </p:cNvPr>
          <p:cNvSpPr>
            <a:spLocks noGrp="1"/>
          </p:cNvSpPr>
          <p:nvPr>
            <p:ph type="sldNum" sz="quarter" idx="12"/>
          </p:nvPr>
        </p:nvSpPr>
        <p:spPr/>
        <p:txBody>
          <a:bodyPr/>
          <a:lstStyle/>
          <a:p>
            <a:fld id="{55AF8C6C-98DB-2442-B44A-5F632439502D}" type="slidenum">
              <a:rPr lang="en-US" smtClean="0"/>
              <a:t>‹#›</a:t>
            </a:fld>
            <a:endParaRPr lang="en-US" dirty="0"/>
          </a:p>
        </p:txBody>
      </p:sp>
    </p:spTree>
    <p:extLst>
      <p:ext uri="{BB962C8B-B14F-4D97-AF65-F5344CB8AC3E}">
        <p14:creationId xmlns:p14="http://schemas.microsoft.com/office/powerpoint/2010/main" val="127421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93849D-E72F-A827-4DAA-B06A563EEC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D12F-CDFC-8887-5260-9DDBE6E694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4102E-34AD-1C0A-4F64-8595231C4604}"/>
              </a:ext>
            </a:extLst>
          </p:cNvPr>
          <p:cNvSpPr>
            <a:spLocks noGrp="1"/>
          </p:cNvSpPr>
          <p:nvPr>
            <p:ph type="dt" sz="half" idx="10"/>
          </p:nvPr>
        </p:nvSpPr>
        <p:spPr/>
        <p:txBody>
          <a:bodyPr/>
          <a:lstStyle/>
          <a:p>
            <a:fld id="{88721248-7FA9-7C40-A19A-37314E282578}" type="datetimeFigureOut">
              <a:rPr lang="en-US" smtClean="0"/>
              <a:t>8/20/23</a:t>
            </a:fld>
            <a:endParaRPr lang="en-US" dirty="0"/>
          </a:p>
        </p:txBody>
      </p:sp>
      <p:sp>
        <p:nvSpPr>
          <p:cNvPr id="5" name="Footer Placeholder 4">
            <a:extLst>
              <a:ext uri="{FF2B5EF4-FFF2-40B4-BE49-F238E27FC236}">
                <a16:creationId xmlns:a16="http://schemas.microsoft.com/office/drawing/2014/main" id="{C0AF9151-418C-A648-62DF-DFA69B80E7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3CD93F-9B06-1E98-E760-144FD46CD203}"/>
              </a:ext>
            </a:extLst>
          </p:cNvPr>
          <p:cNvSpPr>
            <a:spLocks noGrp="1"/>
          </p:cNvSpPr>
          <p:nvPr>
            <p:ph type="sldNum" sz="quarter" idx="12"/>
          </p:nvPr>
        </p:nvSpPr>
        <p:spPr/>
        <p:txBody>
          <a:bodyPr/>
          <a:lstStyle/>
          <a:p>
            <a:fld id="{55AF8C6C-98DB-2442-B44A-5F632439502D}" type="slidenum">
              <a:rPr lang="en-US" smtClean="0"/>
              <a:t>‹#›</a:t>
            </a:fld>
            <a:endParaRPr lang="en-US" dirty="0"/>
          </a:p>
        </p:txBody>
      </p:sp>
    </p:spTree>
    <p:extLst>
      <p:ext uri="{BB962C8B-B14F-4D97-AF65-F5344CB8AC3E}">
        <p14:creationId xmlns:p14="http://schemas.microsoft.com/office/powerpoint/2010/main" val="296590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85EA-F17B-F40D-B117-7B62B840D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C7BE0-C613-8E0C-DF62-2C3754EDCA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A5E97-D3D2-84FF-7513-695399E441B7}"/>
              </a:ext>
            </a:extLst>
          </p:cNvPr>
          <p:cNvSpPr>
            <a:spLocks noGrp="1"/>
          </p:cNvSpPr>
          <p:nvPr>
            <p:ph type="dt" sz="half" idx="10"/>
          </p:nvPr>
        </p:nvSpPr>
        <p:spPr/>
        <p:txBody>
          <a:bodyPr/>
          <a:lstStyle/>
          <a:p>
            <a:fld id="{88721248-7FA9-7C40-A19A-37314E282578}" type="datetimeFigureOut">
              <a:rPr lang="en-US" smtClean="0"/>
              <a:t>8/20/23</a:t>
            </a:fld>
            <a:endParaRPr lang="en-US" dirty="0"/>
          </a:p>
        </p:txBody>
      </p:sp>
      <p:sp>
        <p:nvSpPr>
          <p:cNvPr id="5" name="Footer Placeholder 4">
            <a:extLst>
              <a:ext uri="{FF2B5EF4-FFF2-40B4-BE49-F238E27FC236}">
                <a16:creationId xmlns:a16="http://schemas.microsoft.com/office/drawing/2014/main" id="{7D4ACBB9-C144-9876-3004-57A6671FF8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63B0A9-9347-A2E1-9C2E-C5777DA61A02}"/>
              </a:ext>
            </a:extLst>
          </p:cNvPr>
          <p:cNvSpPr>
            <a:spLocks noGrp="1"/>
          </p:cNvSpPr>
          <p:nvPr>
            <p:ph type="sldNum" sz="quarter" idx="12"/>
          </p:nvPr>
        </p:nvSpPr>
        <p:spPr/>
        <p:txBody>
          <a:bodyPr/>
          <a:lstStyle/>
          <a:p>
            <a:fld id="{55AF8C6C-98DB-2442-B44A-5F632439502D}" type="slidenum">
              <a:rPr lang="en-US" smtClean="0"/>
              <a:t>‹#›</a:t>
            </a:fld>
            <a:endParaRPr lang="en-US" dirty="0"/>
          </a:p>
        </p:txBody>
      </p:sp>
    </p:spTree>
    <p:extLst>
      <p:ext uri="{BB962C8B-B14F-4D97-AF65-F5344CB8AC3E}">
        <p14:creationId xmlns:p14="http://schemas.microsoft.com/office/powerpoint/2010/main" val="347081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88524-504F-5259-3170-17229F70B7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8262DE-5054-0AD0-06D4-876E71AF08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224BE-5F71-A5A2-FB81-1A82ADF76237}"/>
              </a:ext>
            </a:extLst>
          </p:cNvPr>
          <p:cNvSpPr>
            <a:spLocks noGrp="1"/>
          </p:cNvSpPr>
          <p:nvPr>
            <p:ph type="dt" sz="half" idx="10"/>
          </p:nvPr>
        </p:nvSpPr>
        <p:spPr/>
        <p:txBody>
          <a:bodyPr/>
          <a:lstStyle/>
          <a:p>
            <a:fld id="{88721248-7FA9-7C40-A19A-37314E282578}" type="datetimeFigureOut">
              <a:rPr lang="en-US" smtClean="0"/>
              <a:t>8/20/23</a:t>
            </a:fld>
            <a:endParaRPr lang="en-US" dirty="0"/>
          </a:p>
        </p:txBody>
      </p:sp>
      <p:sp>
        <p:nvSpPr>
          <p:cNvPr id="5" name="Footer Placeholder 4">
            <a:extLst>
              <a:ext uri="{FF2B5EF4-FFF2-40B4-BE49-F238E27FC236}">
                <a16:creationId xmlns:a16="http://schemas.microsoft.com/office/drawing/2014/main" id="{91C51783-8856-6A68-9DBD-0D73EDFDAB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DCC583-2E41-021E-A69E-A8A014509895}"/>
              </a:ext>
            </a:extLst>
          </p:cNvPr>
          <p:cNvSpPr>
            <a:spLocks noGrp="1"/>
          </p:cNvSpPr>
          <p:nvPr>
            <p:ph type="sldNum" sz="quarter" idx="12"/>
          </p:nvPr>
        </p:nvSpPr>
        <p:spPr/>
        <p:txBody>
          <a:bodyPr/>
          <a:lstStyle/>
          <a:p>
            <a:fld id="{55AF8C6C-98DB-2442-B44A-5F632439502D}" type="slidenum">
              <a:rPr lang="en-US" smtClean="0"/>
              <a:t>‹#›</a:t>
            </a:fld>
            <a:endParaRPr lang="en-US" dirty="0"/>
          </a:p>
        </p:txBody>
      </p:sp>
    </p:spTree>
    <p:extLst>
      <p:ext uri="{BB962C8B-B14F-4D97-AF65-F5344CB8AC3E}">
        <p14:creationId xmlns:p14="http://schemas.microsoft.com/office/powerpoint/2010/main" val="418681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CF45-D751-4178-5627-4E8562DAF6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788A2-3398-A3D2-857D-746B8515FC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55B765-2CAB-DA6D-F307-286ED94A69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FC1C5-113B-0A09-FF1C-F84D9D2A9BF1}"/>
              </a:ext>
            </a:extLst>
          </p:cNvPr>
          <p:cNvSpPr>
            <a:spLocks noGrp="1"/>
          </p:cNvSpPr>
          <p:nvPr>
            <p:ph type="dt" sz="half" idx="10"/>
          </p:nvPr>
        </p:nvSpPr>
        <p:spPr/>
        <p:txBody>
          <a:bodyPr/>
          <a:lstStyle/>
          <a:p>
            <a:fld id="{88721248-7FA9-7C40-A19A-37314E282578}" type="datetimeFigureOut">
              <a:rPr lang="en-US" smtClean="0"/>
              <a:t>8/20/23</a:t>
            </a:fld>
            <a:endParaRPr lang="en-US" dirty="0"/>
          </a:p>
        </p:txBody>
      </p:sp>
      <p:sp>
        <p:nvSpPr>
          <p:cNvPr id="6" name="Footer Placeholder 5">
            <a:extLst>
              <a:ext uri="{FF2B5EF4-FFF2-40B4-BE49-F238E27FC236}">
                <a16:creationId xmlns:a16="http://schemas.microsoft.com/office/drawing/2014/main" id="{835D3BCB-DDF7-364F-1590-66AEAA4CB4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A4AF75-9089-FC53-02DA-6D42880B9F7C}"/>
              </a:ext>
            </a:extLst>
          </p:cNvPr>
          <p:cNvSpPr>
            <a:spLocks noGrp="1"/>
          </p:cNvSpPr>
          <p:nvPr>
            <p:ph type="sldNum" sz="quarter" idx="12"/>
          </p:nvPr>
        </p:nvSpPr>
        <p:spPr/>
        <p:txBody>
          <a:bodyPr/>
          <a:lstStyle/>
          <a:p>
            <a:fld id="{55AF8C6C-98DB-2442-B44A-5F632439502D}" type="slidenum">
              <a:rPr lang="en-US" smtClean="0"/>
              <a:t>‹#›</a:t>
            </a:fld>
            <a:endParaRPr lang="en-US" dirty="0"/>
          </a:p>
        </p:txBody>
      </p:sp>
    </p:spTree>
    <p:extLst>
      <p:ext uri="{BB962C8B-B14F-4D97-AF65-F5344CB8AC3E}">
        <p14:creationId xmlns:p14="http://schemas.microsoft.com/office/powerpoint/2010/main" val="391753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235D-BA8B-5A87-DA8F-AEA0671DA7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961252-59C9-4DBE-C167-FCA8F20FD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882AF1-A39A-8762-4759-1DA5B16642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81344-C798-2EF0-9BD3-06D3BC568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C23B2-5641-2CA1-2048-FE92881491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8837D-67B0-A8C7-2279-003045317A7A}"/>
              </a:ext>
            </a:extLst>
          </p:cNvPr>
          <p:cNvSpPr>
            <a:spLocks noGrp="1"/>
          </p:cNvSpPr>
          <p:nvPr>
            <p:ph type="dt" sz="half" idx="10"/>
          </p:nvPr>
        </p:nvSpPr>
        <p:spPr/>
        <p:txBody>
          <a:bodyPr/>
          <a:lstStyle/>
          <a:p>
            <a:fld id="{88721248-7FA9-7C40-A19A-37314E282578}" type="datetimeFigureOut">
              <a:rPr lang="en-US" smtClean="0"/>
              <a:t>8/20/23</a:t>
            </a:fld>
            <a:endParaRPr lang="en-US" dirty="0"/>
          </a:p>
        </p:txBody>
      </p:sp>
      <p:sp>
        <p:nvSpPr>
          <p:cNvPr id="8" name="Footer Placeholder 7">
            <a:extLst>
              <a:ext uri="{FF2B5EF4-FFF2-40B4-BE49-F238E27FC236}">
                <a16:creationId xmlns:a16="http://schemas.microsoft.com/office/drawing/2014/main" id="{D8F0CD60-4DB2-1D9A-02A0-421416598EC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5A2CF79-3B55-ECBE-175C-500EF023ECC3}"/>
              </a:ext>
            </a:extLst>
          </p:cNvPr>
          <p:cNvSpPr>
            <a:spLocks noGrp="1"/>
          </p:cNvSpPr>
          <p:nvPr>
            <p:ph type="sldNum" sz="quarter" idx="12"/>
          </p:nvPr>
        </p:nvSpPr>
        <p:spPr/>
        <p:txBody>
          <a:bodyPr/>
          <a:lstStyle/>
          <a:p>
            <a:fld id="{55AF8C6C-98DB-2442-B44A-5F632439502D}" type="slidenum">
              <a:rPr lang="en-US" smtClean="0"/>
              <a:t>‹#›</a:t>
            </a:fld>
            <a:endParaRPr lang="en-US" dirty="0"/>
          </a:p>
        </p:txBody>
      </p:sp>
    </p:spTree>
    <p:extLst>
      <p:ext uri="{BB962C8B-B14F-4D97-AF65-F5344CB8AC3E}">
        <p14:creationId xmlns:p14="http://schemas.microsoft.com/office/powerpoint/2010/main" val="283709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9247-A01A-A533-134F-C490A55437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95F061-8869-0700-BD8A-9E6296354109}"/>
              </a:ext>
            </a:extLst>
          </p:cNvPr>
          <p:cNvSpPr>
            <a:spLocks noGrp="1"/>
          </p:cNvSpPr>
          <p:nvPr>
            <p:ph type="dt" sz="half" idx="10"/>
          </p:nvPr>
        </p:nvSpPr>
        <p:spPr/>
        <p:txBody>
          <a:bodyPr/>
          <a:lstStyle/>
          <a:p>
            <a:fld id="{88721248-7FA9-7C40-A19A-37314E282578}" type="datetimeFigureOut">
              <a:rPr lang="en-US" smtClean="0"/>
              <a:t>8/20/23</a:t>
            </a:fld>
            <a:endParaRPr lang="en-US" dirty="0"/>
          </a:p>
        </p:txBody>
      </p:sp>
      <p:sp>
        <p:nvSpPr>
          <p:cNvPr id="4" name="Footer Placeholder 3">
            <a:extLst>
              <a:ext uri="{FF2B5EF4-FFF2-40B4-BE49-F238E27FC236}">
                <a16:creationId xmlns:a16="http://schemas.microsoft.com/office/drawing/2014/main" id="{7855E02D-6DE2-7295-16AC-4628F88DAA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68737FA-D2B9-D0DF-3B13-E364F2D20C85}"/>
              </a:ext>
            </a:extLst>
          </p:cNvPr>
          <p:cNvSpPr>
            <a:spLocks noGrp="1"/>
          </p:cNvSpPr>
          <p:nvPr>
            <p:ph type="sldNum" sz="quarter" idx="12"/>
          </p:nvPr>
        </p:nvSpPr>
        <p:spPr/>
        <p:txBody>
          <a:bodyPr/>
          <a:lstStyle/>
          <a:p>
            <a:fld id="{55AF8C6C-98DB-2442-B44A-5F632439502D}" type="slidenum">
              <a:rPr lang="en-US" smtClean="0"/>
              <a:t>‹#›</a:t>
            </a:fld>
            <a:endParaRPr lang="en-US" dirty="0"/>
          </a:p>
        </p:txBody>
      </p:sp>
    </p:spTree>
    <p:extLst>
      <p:ext uri="{BB962C8B-B14F-4D97-AF65-F5344CB8AC3E}">
        <p14:creationId xmlns:p14="http://schemas.microsoft.com/office/powerpoint/2010/main" val="304132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D918C-7F9E-B7C1-D022-175CAD11DCF2}"/>
              </a:ext>
            </a:extLst>
          </p:cNvPr>
          <p:cNvSpPr>
            <a:spLocks noGrp="1"/>
          </p:cNvSpPr>
          <p:nvPr>
            <p:ph type="dt" sz="half" idx="10"/>
          </p:nvPr>
        </p:nvSpPr>
        <p:spPr/>
        <p:txBody>
          <a:bodyPr/>
          <a:lstStyle/>
          <a:p>
            <a:fld id="{88721248-7FA9-7C40-A19A-37314E282578}" type="datetimeFigureOut">
              <a:rPr lang="en-US" smtClean="0"/>
              <a:t>8/20/23</a:t>
            </a:fld>
            <a:endParaRPr lang="en-US" dirty="0"/>
          </a:p>
        </p:txBody>
      </p:sp>
      <p:sp>
        <p:nvSpPr>
          <p:cNvPr id="3" name="Footer Placeholder 2">
            <a:extLst>
              <a:ext uri="{FF2B5EF4-FFF2-40B4-BE49-F238E27FC236}">
                <a16:creationId xmlns:a16="http://schemas.microsoft.com/office/drawing/2014/main" id="{76E370CD-949E-2D1B-ED0C-BB99162A3B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BFDBB3-729E-7389-806B-6A8552E87FE6}"/>
              </a:ext>
            </a:extLst>
          </p:cNvPr>
          <p:cNvSpPr>
            <a:spLocks noGrp="1"/>
          </p:cNvSpPr>
          <p:nvPr>
            <p:ph type="sldNum" sz="quarter" idx="12"/>
          </p:nvPr>
        </p:nvSpPr>
        <p:spPr/>
        <p:txBody>
          <a:bodyPr/>
          <a:lstStyle/>
          <a:p>
            <a:fld id="{55AF8C6C-98DB-2442-B44A-5F632439502D}" type="slidenum">
              <a:rPr lang="en-US" smtClean="0"/>
              <a:t>‹#›</a:t>
            </a:fld>
            <a:endParaRPr lang="en-US" dirty="0"/>
          </a:p>
        </p:txBody>
      </p:sp>
    </p:spTree>
    <p:extLst>
      <p:ext uri="{BB962C8B-B14F-4D97-AF65-F5344CB8AC3E}">
        <p14:creationId xmlns:p14="http://schemas.microsoft.com/office/powerpoint/2010/main" val="101738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1744-1B0C-8B9A-4216-BB802DB35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3D3917-97FF-0A2C-C935-E36BA3137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3DA065-4639-FCD6-9DF5-B9A34CD29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BBDC07-B912-754B-247E-F916D33E5E3B}"/>
              </a:ext>
            </a:extLst>
          </p:cNvPr>
          <p:cNvSpPr>
            <a:spLocks noGrp="1"/>
          </p:cNvSpPr>
          <p:nvPr>
            <p:ph type="dt" sz="half" idx="10"/>
          </p:nvPr>
        </p:nvSpPr>
        <p:spPr/>
        <p:txBody>
          <a:bodyPr/>
          <a:lstStyle/>
          <a:p>
            <a:fld id="{88721248-7FA9-7C40-A19A-37314E282578}" type="datetimeFigureOut">
              <a:rPr lang="en-US" smtClean="0"/>
              <a:t>8/20/23</a:t>
            </a:fld>
            <a:endParaRPr lang="en-US" dirty="0"/>
          </a:p>
        </p:txBody>
      </p:sp>
      <p:sp>
        <p:nvSpPr>
          <p:cNvPr id="6" name="Footer Placeholder 5">
            <a:extLst>
              <a:ext uri="{FF2B5EF4-FFF2-40B4-BE49-F238E27FC236}">
                <a16:creationId xmlns:a16="http://schemas.microsoft.com/office/drawing/2014/main" id="{D9FBB7E3-13B3-016B-8663-6664A01E5F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1E0E07-B4A2-082D-668A-FCC697D9E2AA}"/>
              </a:ext>
            </a:extLst>
          </p:cNvPr>
          <p:cNvSpPr>
            <a:spLocks noGrp="1"/>
          </p:cNvSpPr>
          <p:nvPr>
            <p:ph type="sldNum" sz="quarter" idx="12"/>
          </p:nvPr>
        </p:nvSpPr>
        <p:spPr/>
        <p:txBody>
          <a:bodyPr/>
          <a:lstStyle/>
          <a:p>
            <a:fld id="{55AF8C6C-98DB-2442-B44A-5F632439502D}" type="slidenum">
              <a:rPr lang="en-US" smtClean="0"/>
              <a:t>‹#›</a:t>
            </a:fld>
            <a:endParaRPr lang="en-US" dirty="0"/>
          </a:p>
        </p:txBody>
      </p:sp>
    </p:spTree>
    <p:extLst>
      <p:ext uri="{BB962C8B-B14F-4D97-AF65-F5344CB8AC3E}">
        <p14:creationId xmlns:p14="http://schemas.microsoft.com/office/powerpoint/2010/main" val="97603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B923-C127-D5E2-4310-9E58047EE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E55928-739E-A615-48F8-33219383E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B5D8186-2578-7B9B-5516-AB418AE99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548572-F8FC-A149-B054-8F5EF50ADF29}"/>
              </a:ext>
            </a:extLst>
          </p:cNvPr>
          <p:cNvSpPr>
            <a:spLocks noGrp="1"/>
          </p:cNvSpPr>
          <p:nvPr>
            <p:ph type="dt" sz="half" idx="10"/>
          </p:nvPr>
        </p:nvSpPr>
        <p:spPr/>
        <p:txBody>
          <a:bodyPr/>
          <a:lstStyle/>
          <a:p>
            <a:fld id="{88721248-7FA9-7C40-A19A-37314E282578}" type="datetimeFigureOut">
              <a:rPr lang="en-US" smtClean="0"/>
              <a:t>8/20/23</a:t>
            </a:fld>
            <a:endParaRPr lang="en-US" dirty="0"/>
          </a:p>
        </p:txBody>
      </p:sp>
      <p:sp>
        <p:nvSpPr>
          <p:cNvPr id="6" name="Footer Placeholder 5">
            <a:extLst>
              <a:ext uri="{FF2B5EF4-FFF2-40B4-BE49-F238E27FC236}">
                <a16:creationId xmlns:a16="http://schemas.microsoft.com/office/drawing/2014/main" id="{F9920CE4-F654-9660-3AFE-9F1FE663E8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DAE116-1EEB-0FDE-22B1-5E12A31916BA}"/>
              </a:ext>
            </a:extLst>
          </p:cNvPr>
          <p:cNvSpPr>
            <a:spLocks noGrp="1"/>
          </p:cNvSpPr>
          <p:nvPr>
            <p:ph type="sldNum" sz="quarter" idx="12"/>
          </p:nvPr>
        </p:nvSpPr>
        <p:spPr/>
        <p:txBody>
          <a:bodyPr/>
          <a:lstStyle/>
          <a:p>
            <a:fld id="{55AF8C6C-98DB-2442-B44A-5F632439502D}" type="slidenum">
              <a:rPr lang="en-US" smtClean="0"/>
              <a:t>‹#›</a:t>
            </a:fld>
            <a:endParaRPr lang="en-US" dirty="0"/>
          </a:p>
        </p:txBody>
      </p:sp>
    </p:spTree>
    <p:extLst>
      <p:ext uri="{BB962C8B-B14F-4D97-AF65-F5344CB8AC3E}">
        <p14:creationId xmlns:p14="http://schemas.microsoft.com/office/powerpoint/2010/main" val="130423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6A82B-F112-CC73-F022-FCB374B4E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0D0F48-24D8-A42C-6FA1-B182D8687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65F98-F775-B192-2332-8F92D09C7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21248-7FA9-7C40-A19A-37314E282578}" type="datetimeFigureOut">
              <a:rPr lang="en-US" smtClean="0"/>
              <a:t>8/20/23</a:t>
            </a:fld>
            <a:endParaRPr lang="en-US" dirty="0"/>
          </a:p>
        </p:txBody>
      </p:sp>
      <p:sp>
        <p:nvSpPr>
          <p:cNvPr id="5" name="Footer Placeholder 4">
            <a:extLst>
              <a:ext uri="{FF2B5EF4-FFF2-40B4-BE49-F238E27FC236}">
                <a16:creationId xmlns:a16="http://schemas.microsoft.com/office/drawing/2014/main" id="{08568424-A271-B6FC-1C5A-CC16AB24A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A808F83-3B69-0FC8-8F0C-AD58ABB8E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F8C6C-98DB-2442-B44A-5F632439502D}" type="slidenum">
              <a:rPr lang="en-US" smtClean="0"/>
              <a:t>‹#›</a:t>
            </a:fld>
            <a:endParaRPr lang="en-US" dirty="0"/>
          </a:p>
        </p:txBody>
      </p:sp>
    </p:spTree>
    <p:extLst>
      <p:ext uri="{BB962C8B-B14F-4D97-AF65-F5344CB8AC3E}">
        <p14:creationId xmlns:p14="http://schemas.microsoft.com/office/powerpoint/2010/main" val="4252555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4261-B17E-E9A4-7CF5-302579B212FE}"/>
              </a:ext>
            </a:extLst>
          </p:cNvPr>
          <p:cNvSpPr>
            <a:spLocks noGrp="1"/>
          </p:cNvSpPr>
          <p:nvPr>
            <p:ph type="title"/>
          </p:nvPr>
        </p:nvSpPr>
        <p:spPr>
          <a:xfrm>
            <a:off x="838200" y="365125"/>
            <a:ext cx="10515600" cy="1680845"/>
          </a:xfrm>
          <a:solidFill>
            <a:schemeClr val="accent5">
              <a:lumMod val="60000"/>
              <a:lumOff val="40000"/>
            </a:schemeClr>
          </a:solidFill>
          <a:ln w="28575">
            <a:solidFill>
              <a:schemeClr val="tx1"/>
            </a:solidFill>
          </a:ln>
        </p:spPr>
        <p:txBody>
          <a:bodyPr>
            <a:normAutofit fontScale="90000"/>
          </a:bodyPr>
          <a:lstStyle/>
          <a:p>
            <a:r>
              <a:rPr lang="en-US" b="1" dirty="0"/>
              <a:t>		     </a:t>
            </a:r>
            <a:r>
              <a:rPr lang="en-US" sz="3600" dirty="0"/>
              <a:t>AAPHP Virtual Business Meeting</a:t>
            </a:r>
            <a:br>
              <a:rPr lang="en-US" sz="3600" b="1" dirty="0"/>
            </a:br>
            <a:r>
              <a:rPr lang="en-US" sz="3600" b="1" dirty="0"/>
              <a:t>	Provider Burnout – A Looming Public Health Crisis </a:t>
            </a:r>
            <a:br>
              <a:rPr lang="en-US" b="1" dirty="0"/>
            </a:br>
            <a:r>
              <a:rPr lang="en-US" b="1" dirty="0"/>
              <a:t>		    </a:t>
            </a:r>
            <a:r>
              <a:rPr lang="en-US" sz="2700" dirty="0">
                <a:effectLst/>
                <a:latin typeface="Times New Roman" panose="02020603050405020304" pitchFamily="18" charset="0"/>
                <a:ea typeface="Times New Roman" panose="02020603050405020304" pitchFamily="18" charset="0"/>
              </a:rPr>
              <a:t>Sunday 20 August 2022</a:t>
            </a:r>
            <a:r>
              <a:rPr lang="en-US" sz="2700" dirty="0">
                <a:latin typeface="Times New Roman" panose="02020603050405020304" pitchFamily="18" charset="0"/>
                <a:ea typeface="Times New Roman" panose="02020603050405020304" pitchFamily="18" charset="0"/>
              </a:rPr>
              <a:t>  </a:t>
            </a:r>
            <a:r>
              <a:rPr lang="en-US" sz="2700" dirty="0">
                <a:effectLst/>
                <a:latin typeface="Times New Roman" panose="02020603050405020304" pitchFamily="18" charset="0"/>
                <a:ea typeface="Times New Roman" panose="02020603050405020304" pitchFamily="18" charset="0"/>
              </a:rPr>
              <a:t>4:00 – 6:00 pm CST</a:t>
            </a:r>
            <a:endParaRPr lang="en-US" dirty="0"/>
          </a:p>
        </p:txBody>
      </p:sp>
      <p:pic>
        <p:nvPicPr>
          <p:cNvPr id="5" name="Content Placeholder 4" descr="A collage of medical personnel&#10;&#10;Description automatically generated">
            <a:extLst>
              <a:ext uri="{FF2B5EF4-FFF2-40B4-BE49-F238E27FC236}">
                <a16:creationId xmlns:a16="http://schemas.microsoft.com/office/drawing/2014/main" id="{19A88EA4-5904-A657-8267-4137E9336BF1}"/>
              </a:ext>
            </a:extLst>
          </p:cNvPr>
          <p:cNvPicPr>
            <a:picLocks noGrp="1" noChangeAspect="1"/>
          </p:cNvPicPr>
          <p:nvPr>
            <p:ph idx="1"/>
          </p:nvPr>
        </p:nvPicPr>
        <p:blipFill>
          <a:blip r:embed="rId2"/>
          <a:stretch>
            <a:fillRect/>
          </a:stretch>
        </p:blipFill>
        <p:spPr>
          <a:xfrm>
            <a:off x="1832256" y="2224798"/>
            <a:ext cx="8527488" cy="3619984"/>
          </a:xfrm>
          <a:ln w="28575">
            <a:solidFill>
              <a:schemeClr val="tx1"/>
            </a:solidFill>
          </a:ln>
        </p:spPr>
      </p:pic>
      <p:sp>
        <p:nvSpPr>
          <p:cNvPr id="6" name="Rectangle 5">
            <a:extLst>
              <a:ext uri="{FF2B5EF4-FFF2-40B4-BE49-F238E27FC236}">
                <a16:creationId xmlns:a16="http://schemas.microsoft.com/office/drawing/2014/main" id="{EB6AFDA5-A989-8F09-6302-1977C731E8B4}"/>
              </a:ext>
            </a:extLst>
          </p:cNvPr>
          <p:cNvSpPr/>
          <p:nvPr/>
        </p:nvSpPr>
        <p:spPr>
          <a:xfrm>
            <a:off x="838200" y="6023610"/>
            <a:ext cx="10515600" cy="651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COL Damon T. Arnold, MD, MPH, MA, MSTRM  (USARNG – Ret.)    President of AAPHP</a:t>
            </a:r>
          </a:p>
          <a:p>
            <a:r>
              <a:rPr lang="en-US" b="1" dirty="0"/>
              <a:t>Dennis Garrett, MD  Past President of AAPHP</a:t>
            </a:r>
          </a:p>
        </p:txBody>
      </p:sp>
    </p:spTree>
    <p:extLst>
      <p:ext uri="{BB962C8B-B14F-4D97-AF65-F5344CB8AC3E}">
        <p14:creationId xmlns:p14="http://schemas.microsoft.com/office/powerpoint/2010/main" val="371401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998F-3F7B-BDA1-D1B0-33CE725D2A67}"/>
              </a:ext>
            </a:extLst>
          </p:cNvPr>
          <p:cNvSpPr>
            <a:spLocks noGrp="1"/>
          </p:cNvSpPr>
          <p:nvPr>
            <p:ph type="title"/>
          </p:nvPr>
        </p:nvSpPr>
        <p:spPr>
          <a:xfrm>
            <a:off x="482600" y="225425"/>
            <a:ext cx="11239500" cy="600075"/>
          </a:xfrm>
          <a:ln w="19050">
            <a:solidFill>
              <a:schemeClr val="tx1"/>
            </a:solidFill>
          </a:ln>
        </p:spPr>
        <p:txBody>
          <a:bodyPr>
            <a:noAutofit/>
          </a:bodyPr>
          <a:lstStyle/>
          <a:p>
            <a:r>
              <a:rPr lang="en-US" sz="3600" b="1" dirty="0"/>
              <a:t>Violation </a:t>
            </a:r>
            <a:r>
              <a:rPr lang="en-US" sz="3600" b="1" dirty="0">
                <a:ln w="0"/>
                <a:effectLst>
                  <a:outerShdw blurRad="38100" dist="25400" dir="5400000" algn="ctr" rotWithShape="0">
                    <a:srgbClr val="6E747A">
                      <a:alpha val="43000"/>
                    </a:srgbClr>
                  </a:outerShdw>
                </a:effectLst>
              </a:rPr>
              <a:t>of</a:t>
            </a:r>
            <a:r>
              <a:rPr lang="en-US" sz="3600" b="1" dirty="0"/>
              <a:t> physician legal protections as patients</a:t>
            </a:r>
          </a:p>
        </p:txBody>
      </p:sp>
      <p:sp>
        <p:nvSpPr>
          <p:cNvPr id="3" name="Content Placeholder 2">
            <a:extLst>
              <a:ext uri="{FF2B5EF4-FFF2-40B4-BE49-F238E27FC236}">
                <a16:creationId xmlns:a16="http://schemas.microsoft.com/office/drawing/2014/main" id="{A5D7DED6-4883-AB29-C50A-93E90A631645}"/>
              </a:ext>
            </a:extLst>
          </p:cNvPr>
          <p:cNvSpPr>
            <a:spLocks noGrp="1"/>
          </p:cNvSpPr>
          <p:nvPr>
            <p:ph idx="1"/>
          </p:nvPr>
        </p:nvSpPr>
        <p:spPr>
          <a:xfrm>
            <a:off x="482600" y="825500"/>
            <a:ext cx="11239500" cy="5667375"/>
          </a:xfrm>
        </p:spPr>
        <p:txBody>
          <a:bodyPr>
            <a:normAutofit fontScale="85000" lnSpcReduction="20000"/>
          </a:bodyPr>
          <a:lstStyle/>
          <a:p>
            <a:pPr algn="l" fontAlgn="base"/>
            <a:endParaRPr lang="en-US" b="1" i="0" dirty="0">
              <a:solidFill>
                <a:srgbClr val="000000"/>
              </a:solidFill>
              <a:effectLst/>
              <a:latin typeface="Times New Roman" panose="02020603050405020304" pitchFamily="18" charset="0"/>
              <a:cs typeface="Times New Roman" panose="02020603050405020304" pitchFamily="18" charset="0"/>
            </a:endParaRPr>
          </a:p>
          <a:p>
            <a:pPr algn="l" fontAlgn="base"/>
            <a:r>
              <a:rPr lang="en-US" b="1" i="0" dirty="0">
                <a:solidFill>
                  <a:srgbClr val="000000"/>
                </a:solidFill>
                <a:effectLst/>
                <a:latin typeface="Times New Roman" panose="02020603050405020304" pitchFamily="18" charset="0"/>
                <a:cs typeface="Times New Roman" panose="02020603050405020304" pitchFamily="18" charset="0"/>
              </a:rPr>
              <a:t>State medical boards exist to protect the health, safety, and welfare of patients through licensing, investigating, and disciplining of impaired physicians. However, medical board mental health questions may not only be violating laws, but also  impairing physicians’ access to confidential compassionate health care. </a:t>
            </a:r>
          </a:p>
          <a:p>
            <a:pPr algn="l" fontAlgn="base"/>
            <a:endParaRPr lang="en-US" b="1" i="0" dirty="0">
              <a:solidFill>
                <a:srgbClr val="000000"/>
              </a:solidFill>
              <a:effectLst/>
              <a:latin typeface="Times New Roman" panose="02020603050405020304" pitchFamily="18" charset="0"/>
              <a:cs typeface="Times New Roman" panose="02020603050405020304" pitchFamily="18" charset="0"/>
            </a:endParaRPr>
          </a:p>
          <a:p>
            <a:pPr algn="l" fontAlgn="base"/>
            <a:r>
              <a:rPr lang="en-US" b="1" i="0" dirty="0">
                <a:solidFill>
                  <a:srgbClr val="000000"/>
                </a:solidFill>
                <a:effectLst/>
                <a:latin typeface="Times New Roman" panose="02020603050405020304" pitchFamily="18" charset="0"/>
                <a:cs typeface="Times New Roman" panose="02020603050405020304" pitchFamily="18" charset="0"/>
              </a:rPr>
              <a:t>The </a:t>
            </a:r>
            <a:r>
              <a:rPr lang="en-US" b="1" i="0" dirty="0">
                <a:solidFill>
                  <a:srgbClr val="0070C0"/>
                </a:solidFill>
                <a:effectLst/>
                <a:latin typeface="Times New Roman" panose="02020603050405020304" pitchFamily="18" charset="0"/>
                <a:cs typeface="Times New Roman" panose="02020603050405020304" pitchFamily="18" charset="0"/>
              </a:rPr>
              <a:t>AMA Code of Medical Ethics </a:t>
            </a:r>
            <a:r>
              <a:rPr lang="en-US" b="1" i="0" dirty="0">
                <a:solidFill>
                  <a:srgbClr val="000000"/>
                </a:solidFill>
                <a:effectLst/>
                <a:latin typeface="Times New Roman" panose="02020603050405020304" pitchFamily="18" charset="0"/>
                <a:cs typeface="Times New Roman" panose="02020603050405020304" pitchFamily="18" charset="0"/>
              </a:rPr>
              <a:t>upholds the right of confidentiality for all seeking health care.</a:t>
            </a:r>
          </a:p>
          <a:p>
            <a:pPr marL="0" indent="0">
              <a:buNone/>
            </a:pPr>
            <a:r>
              <a:rPr lang="en-US" b="1" i="0" dirty="0">
                <a:solidFill>
                  <a:srgbClr val="000000"/>
                </a:solidFill>
                <a:effectLst/>
                <a:latin typeface="Times New Roman" panose="02020603050405020304" pitchFamily="18" charset="0"/>
                <a:cs typeface="Times New Roman" panose="02020603050405020304" pitchFamily="18" charset="0"/>
              </a:rPr>
              <a:t> </a:t>
            </a:r>
          </a:p>
          <a:p>
            <a:r>
              <a:rPr lang="en-US" b="1" i="0" dirty="0">
                <a:solidFill>
                  <a:srgbClr val="0070C0"/>
                </a:solidFill>
                <a:effectLst/>
                <a:latin typeface="Times New Roman" panose="02020603050405020304" pitchFamily="18" charset="0"/>
                <a:cs typeface="Times New Roman" panose="02020603050405020304" pitchFamily="18" charset="0"/>
              </a:rPr>
              <a:t>HIPAA</a:t>
            </a:r>
            <a:r>
              <a:rPr lang="en-US" b="1" i="0" dirty="0">
                <a:solidFill>
                  <a:srgbClr val="000000"/>
                </a:solidFill>
                <a:effectLst/>
                <a:latin typeface="Times New Roman" panose="02020603050405020304" pitchFamily="18" charset="0"/>
                <a:cs typeface="Times New Roman" panose="02020603050405020304" pitchFamily="18" charset="0"/>
              </a:rPr>
              <a:t> (Health Insurance Portability and Accountability Act) provides data privacy and security provisions to safeguard medical information for all US citizens. </a:t>
            </a:r>
          </a:p>
          <a:p>
            <a:endParaRPr lang="en-US" b="1" dirty="0">
              <a:solidFill>
                <a:srgbClr val="000000"/>
              </a:solidFill>
              <a:latin typeface="Times New Roman" panose="02020603050405020304" pitchFamily="18" charset="0"/>
              <a:cs typeface="Times New Roman" panose="02020603050405020304" pitchFamily="18" charset="0"/>
            </a:endParaRPr>
          </a:p>
          <a:p>
            <a:r>
              <a:rPr lang="en-US" b="1" i="0" dirty="0">
                <a:solidFill>
                  <a:srgbClr val="000000"/>
                </a:solidFill>
                <a:effectLst/>
                <a:latin typeface="Times New Roman" panose="02020603050405020304" pitchFamily="18" charset="0"/>
                <a:cs typeface="Times New Roman" panose="02020603050405020304" pitchFamily="18" charset="0"/>
              </a:rPr>
              <a:t>The </a:t>
            </a:r>
            <a:r>
              <a:rPr lang="en-US" b="1" i="0" dirty="0">
                <a:solidFill>
                  <a:srgbClr val="0070C0"/>
                </a:solidFill>
                <a:effectLst/>
                <a:latin typeface="Times New Roman" panose="02020603050405020304" pitchFamily="18" charset="0"/>
                <a:cs typeface="Times New Roman" panose="02020603050405020304" pitchFamily="18" charset="0"/>
              </a:rPr>
              <a:t>ADA</a:t>
            </a:r>
            <a:r>
              <a:rPr lang="en-US" b="1" i="0" dirty="0">
                <a:solidFill>
                  <a:srgbClr val="000000"/>
                </a:solidFill>
                <a:effectLst/>
                <a:latin typeface="Times New Roman" panose="02020603050405020304" pitchFamily="18" charset="0"/>
                <a:cs typeface="Times New Roman" panose="02020603050405020304" pitchFamily="18" charset="0"/>
              </a:rPr>
              <a:t> (Americans with Disabilities Act) of 1990 states: “No covered entity shall discriminate against a qualified individual on the basis of disability in regard to job application procedures, the hiring, advancement, or discharge of employees, employee compensation, job training, and other terms, conditions, and privileges of employment.”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9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04A-CA1A-5324-9536-5372366FA0C9}"/>
              </a:ext>
            </a:extLst>
          </p:cNvPr>
          <p:cNvSpPr>
            <a:spLocks noGrp="1"/>
          </p:cNvSpPr>
          <p:nvPr>
            <p:ph type="title"/>
          </p:nvPr>
        </p:nvSpPr>
        <p:spPr>
          <a:xfrm>
            <a:off x="342900" y="149225"/>
            <a:ext cx="11506200" cy="825499"/>
          </a:xfrm>
          <a:ln w="19050">
            <a:solidFill>
              <a:schemeClr val="tx1"/>
            </a:solidFill>
          </a:ln>
        </p:spPr>
        <p:txBody>
          <a:bodyPr>
            <a:normAutofit fontScale="90000"/>
          </a:bodyPr>
          <a:lstStyle/>
          <a:p>
            <a:r>
              <a:rPr lang="en-US" sz="3100" b="1" dirty="0"/>
              <a:t>Five State Categories based on invasiveness of mental health questions</a:t>
            </a:r>
            <a:br>
              <a:rPr lang="en-US" sz="2800" b="1" dirty="0"/>
            </a:br>
            <a:r>
              <a:rPr lang="en-US" sz="2200" b="1" dirty="0"/>
              <a:t>https://www.idealmedicalcare.org/physician-friendly-states-for-mental-health-a-review-of-medical-boards/ </a:t>
            </a:r>
          </a:p>
        </p:txBody>
      </p:sp>
      <p:sp>
        <p:nvSpPr>
          <p:cNvPr id="3" name="Content Placeholder 2">
            <a:extLst>
              <a:ext uri="{FF2B5EF4-FFF2-40B4-BE49-F238E27FC236}">
                <a16:creationId xmlns:a16="http://schemas.microsoft.com/office/drawing/2014/main" id="{D1F92F2D-466D-939A-1909-D0CEC0953CE0}"/>
              </a:ext>
            </a:extLst>
          </p:cNvPr>
          <p:cNvSpPr>
            <a:spLocks noGrp="1"/>
          </p:cNvSpPr>
          <p:nvPr>
            <p:ph idx="1"/>
          </p:nvPr>
        </p:nvSpPr>
        <p:spPr>
          <a:xfrm>
            <a:off x="838200" y="1079500"/>
            <a:ext cx="10515600" cy="5527675"/>
          </a:xfrm>
        </p:spPr>
        <p:txBody>
          <a:bodyPr>
            <a:normAutofit fontScale="47500" lnSpcReduction="20000"/>
          </a:bodyPr>
          <a:lstStyle/>
          <a:p>
            <a:endParaRPr lang="en-US" sz="3800" b="1" dirty="0">
              <a:solidFill>
                <a:srgbClr val="0070C0"/>
              </a:solidFill>
              <a:latin typeface="Times New Roman" panose="02020603050405020304" pitchFamily="18" charset="0"/>
              <a:cs typeface="Times New Roman" panose="02020603050405020304" pitchFamily="18" charset="0"/>
            </a:endParaRPr>
          </a:p>
          <a:p>
            <a:r>
              <a:rPr lang="en-US" sz="3800" b="1" dirty="0">
                <a:solidFill>
                  <a:srgbClr val="0070C0"/>
                </a:solidFill>
                <a:latin typeface="Times New Roman" panose="02020603050405020304" pitchFamily="18" charset="0"/>
                <a:cs typeface="Times New Roman" panose="02020603050405020304" pitchFamily="18" charset="0"/>
              </a:rPr>
              <a:t>Grade A</a:t>
            </a:r>
            <a:r>
              <a:rPr lang="en-US" sz="3800" b="1" dirty="0">
                <a:latin typeface="Times New Roman" panose="02020603050405020304" pitchFamily="18" charset="0"/>
                <a:cs typeface="Times New Roman" panose="02020603050405020304" pitchFamily="18" charset="0"/>
              </a:rPr>
              <a:t>: States with no mental health questions or one or two straightforward current impairment question(s) that do not mention mental health. </a:t>
            </a:r>
          </a:p>
          <a:p>
            <a:pPr marL="0" indent="0">
              <a:buNone/>
            </a:pPr>
            <a:r>
              <a:rPr lang="en-US" sz="3800" b="1" i="0" dirty="0">
                <a:solidFill>
                  <a:srgbClr val="00B050"/>
                </a:solidFill>
                <a:effectLst/>
                <a:latin typeface="Times New Roman" panose="02020603050405020304" pitchFamily="18" charset="0"/>
                <a:cs typeface="Times New Roman" panose="02020603050405020304" pitchFamily="18" charset="0"/>
              </a:rPr>
              <a:t>    13</a:t>
            </a:r>
            <a:r>
              <a:rPr lang="en-US" sz="3800" b="1" i="0" dirty="0">
                <a:solidFill>
                  <a:srgbClr val="000000"/>
                </a:solidFill>
                <a:effectLst/>
                <a:latin typeface="Times New Roman" panose="02020603050405020304" pitchFamily="18" charset="0"/>
                <a:cs typeface="Times New Roman" panose="02020603050405020304" pitchFamily="18" charset="0"/>
              </a:rPr>
              <a:t> States: NY, CT, HI, and MI (best – no MH questions); IN, KY, NJ, ME, MD, MA, NV, PA, and WY.</a:t>
            </a:r>
          </a:p>
          <a:p>
            <a:endParaRPr lang="en-US" sz="3800" b="1" dirty="0">
              <a:latin typeface="Times New Roman" panose="02020603050405020304" pitchFamily="18" charset="0"/>
              <a:cs typeface="Times New Roman" panose="02020603050405020304" pitchFamily="18" charset="0"/>
            </a:endParaRPr>
          </a:p>
          <a:p>
            <a:pPr algn="l" fontAlgn="base"/>
            <a:r>
              <a:rPr lang="en-US" sz="3800" b="1" dirty="0">
                <a:solidFill>
                  <a:srgbClr val="0070C0"/>
                </a:solidFill>
                <a:latin typeface="Times New Roman" panose="02020603050405020304" pitchFamily="18" charset="0"/>
                <a:cs typeface="Times New Roman" panose="02020603050405020304" pitchFamily="18" charset="0"/>
              </a:rPr>
              <a:t>Grade B</a:t>
            </a:r>
            <a:r>
              <a:rPr lang="en-US" sz="3800" b="1" dirty="0">
                <a:latin typeface="Times New Roman" panose="02020603050405020304" pitchFamily="18" charset="0"/>
                <a:cs typeface="Times New Roman" panose="02020603050405020304" pitchFamily="18" charset="0"/>
              </a:rPr>
              <a:t>: States with progressive mental health question(s) linked to current impairment.</a:t>
            </a:r>
            <a:r>
              <a:rPr lang="en-US" sz="3800" b="1" i="0" dirty="0">
                <a:solidFill>
                  <a:srgbClr val="000000"/>
                </a:solidFill>
                <a:effectLst/>
                <a:latin typeface="Times New Roman" panose="02020603050405020304" pitchFamily="18" charset="0"/>
                <a:cs typeface="Times New Roman" panose="02020603050405020304" pitchFamily="18" charset="0"/>
              </a:rPr>
              <a:t> </a:t>
            </a:r>
          </a:p>
          <a:p>
            <a:pPr marL="0" indent="0" algn="l" fontAlgn="base">
              <a:buNone/>
            </a:pPr>
            <a:r>
              <a:rPr lang="en-US" sz="3800" b="1" i="0" dirty="0">
                <a:solidFill>
                  <a:srgbClr val="00B050"/>
                </a:solidFill>
                <a:effectLst/>
                <a:latin typeface="Times New Roman" panose="02020603050405020304" pitchFamily="18" charset="0"/>
                <a:cs typeface="Times New Roman" panose="02020603050405020304" pitchFamily="18" charset="0"/>
              </a:rPr>
              <a:t>    12</a:t>
            </a:r>
            <a:r>
              <a:rPr lang="en-US" sz="3800" b="1" i="0" dirty="0">
                <a:solidFill>
                  <a:srgbClr val="0070C0"/>
                </a:solidFill>
                <a:effectLst/>
                <a:latin typeface="Times New Roman" panose="02020603050405020304" pitchFamily="18" charset="0"/>
                <a:cs typeface="Times New Roman" panose="02020603050405020304" pitchFamily="18" charset="0"/>
              </a:rPr>
              <a:t> </a:t>
            </a:r>
            <a:r>
              <a:rPr lang="en-US" sz="3800" b="1" i="0" dirty="0">
                <a:solidFill>
                  <a:srgbClr val="000000"/>
                </a:solidFill>
                <a:effectLst/>
                <a:latin typeface="Times New Roman" panose="02020603050405020304" pitchFamily="18" charset="0"/>
                <a:cs typeface="Times New Roman" panose="02020603050405020304" pitchFamily="18" charset="0"/>
              </a:rPr>
              <a:t>States: IL, IA, MN, MO, NM, NC, SC, SD, TN, VT, VA, and WI.</a:t>
            </a:r>
          </a:p>
          <a:p>
            <a:pPr algn="l" fontAlgn="base"/>
            <a:endParaRPr lang="en-US" sz="3800" b="1" dirty="0">
              <a:latin typeface="Times New Roman" panose="02020603050405020304" pitchFamily="18" charset="0"/>
              <a:cs typeface="Times New Roman" panose="02020603050405020304" pitchFamily="18" charset="0"/>
            </a:endParaRPr>
          </a:p>
          <a:p>
            <a:r>
              <a:rPr lang="en-US" sz="3800" b="1" dirty="0">
                <a:solidFill>
                  <a:srgbClr val="0070C0"/>
                </a:solidFill>
                <a:latin typeface="Times New Roman" panose="02020603050405020304" pitchFamily="18" charset="0"/>
                <a:cs typeface="Times New Roman" panose="02020603050405020304" pitchFamily="18" charset="0"/>
              </a:rPr>
              <a:t>Grade C</a:t>
            </a:r>
            <a:r>
              <a:rPr lang="en-US" sz="3800" b="1" dirty="0">
                <a:latin typeface="Times New Roman" panose="02020603050405020304" pitchFamily="18" charset="0"/>
                <a:cs typeface="Times New Roman" panose="02020603050405020304" pitchFamily="18" charset="0"/>
              </a:rPr>
              <a:t>: States with mental health question(s) spanning the last 5 years.</a:t>
            </a:r>
            <a:r>
              <a:rPr lang="en-US" sz="3800" b="1" i="0" dirty="0">
                <a:solidFill>
                  <a:srgbClr val="000000"/>
                </a:solidFill>
                <a:effectLst/>
                <a:latin typeface="Times New Roman" panose="02020603050405020304" pitchFamily="18" charset="0"/>
                <a:cs typeface="Times New Roman" panose="02020603050405020304" pitchFamily="18" charset="0"/>
              </a:rPr>
              <a:t> </a:t>
            </a:r>
          </a:p>
          <a:p>
            <a:pPr marL="0" indent="0">
              <a:buNone/>
            </a:pPr>
            <a:r>
              <a:rPr lang="en-US" sz="3800" b="1" i="0" dirty="0">
                <a:solidFill>
                  <a:srgbClr val="7030A0"/>
                </a:solidFill>
                <a:effectLst/>
                <a:latin typeface="Times New Roman" panose="02020603050405020304" pitchFamily="18" charset="0"/>
                <a:cs typeface="Times New Roman" panose="02020603050405020304" pitchFamily="18" charset="0"/>
              </a:rPr>
              <a:t>     9</a:t>
            </a:r>
            <a:r>
              <a:rPr lang="en-US" sz="3800" b="1" i="0" dirty="0">
                <a:solidFill>
                  <a:srgbClr val="000000"/>
                </a:solidFill>
                <a:effectLst/>
                <a:latin typeface="Times New Roman" panose="02020603050405020304" pitchFamily="18" charset="0"/>
                <a:cs typeface="Times New Roman" panose="02020603050405020304" pitchFamily="18" charset="0"/>
              </a:rPr>
              <a:t> States: AZ, CO, ID, ND, OH, OK, OR, TX, and UT.</a:t>
            </a:r>
          </a:p>
          <a:p>
            <a:endParaRPr lang="en-US" sz="3800" b="1" dirty="0">
              <a:latin typeface="Times New Roman" panose="02020603050405020304" pitchFamily="18" charset="0"/>
              <a:cs typeface="Times New Roman" panose="02020603050405020304" pitchFamily="18" charset="0"/>
            </a:endParaRPr>
          </a:p>
          <a:p>
            <a:r>
              <a:rPr lang="en-US" sz="3800" b="1" dirty="0">
                <a:solidFill>
                  <a:srgbClr val="0070C0"/>
                </a:solidFill>
                <a:latin typeface="Times New Roman" panose="02020603050405020304" pitchFamily="18" charset="0"/>
                <a:cs typeface="Times New Roman" panose="02020603050405020304" pitchFamily="18" charset="0"/>
              </a:rPr>
              <a:t>Grade D</a:t>
            </a:r>
            <a:r>
              <a:rPr lang="en-US" sz="3800" b="1" dirty="0">
                <a:latin typeface="Times New Roman" panose="02020603050405020304" pitchFamily="18" charset="0"/>
                <a:cs typeface="Times New Roman" panose="02020603050405020304" pitchFamily="18" charset="0"/>
              </a:rPr>
              <a:t>: States with “have-you-ever” questions related to mental health, mental health questions beyond 5 years, or a requirement for peer reference on applicant’s mental health.</a:t>
            </a:r>
            <a:r>
              <a:rPr lang="en-US" sz="3800" b="1" i="0" dirty="0">
                <a:solidFill>
                  <a:srgbClr val="000000"/>
                </a:solidFill>
                <a:effectLst/>
                <a:latin typeface="Times New Roman" panose="02020603050405020304" pitchFamily="18" charset="0"/>
                <a:cs typeface="Times New Roman" panose="02020603050405020304" pitchFamily="18" charset="0"/>
              </a:rPr>
              <a:t> </a:t>
            </a:r>
          </a:p>
          <a:p>
            <a:pPr marL="0" indent="0">
              <a:buNone/>
            </a:pPr>
            <a:r>
              <a:rPr lang="en-US" sz="3800" b="1" i="0" dirty="0">
                <a:solidFill>
                  <a:srgbClr val="FF0000"/>
                </a:solidFill>
                <a:effectLst/>
                <a:latin typeface="Times New Roman" panose="02020603050405020304" pitchFamily="18" charset="0"/>
                <a:cs typeface="Times New Roman" panose="02020603050405020304" pitchFamily="18" charset="0"/>
              </a:rPr>
              <a:t>     9</a:t>
            </a:r>
            <a:r>
              <a:rPr lang="en-US" sz="3800" b="1" i="0" dirty="0">
                <a:solidFill>
                  <a:srgbClr val="000000"/>
                </a:solidFill>
                <a:effectLst/>
                <a:latin typeface="Times New Roman" panose="02020603050405020304" pitchFamily="18" charset="0"/>
                <a:cs typeface="Times New Roman" panose="02020603050405020304" pitchFamily="18" charset="0"/>
              </a:rPr>
              <a:t> States: AR, CA, GA, KS, LA, MT, NE, NH, and WV.</a:t>
            </a:r>
            <a:endParaRPr lang="en-US" sz="3800" b="1" dirty="0">
              <a:latin typeface="Times New Roman" panose="02020603050405020304" pitchFamily="18" charset="0"/>
              <a:cs typeface="Times New Roman" panose="02020603050405020304" pitchFamily="18" charset="0"/>
            </a:endParaRPr>
          </a:p>
          <a:p>
            <a:endParaRPr lang="en-US" sz="3800" b="1" dirty="0">
              <a:latin typeface="Times New Roman" panose="02020603050405020304" pitchFamily="18" charset="0"/>
              <a:cs typeface="Times New Roman" panose="02020603050405020304" pitchFamily="18" charset="0"/>
            </a:endParaRPr>
          </a:p>
          <a:p>
            <a:pPr algn="l" fontAlgn="base"/>
            <a:r>
              <a:rPr lang="en-US" sz="3800" b="1" dirty="0">
                <a:solidFill>
                  <a:srgbClr val="0070C0"/>
                </a:solidFill>
                <a:latin typeface="Times New Roman" panose="02020603050405020304" pitchFamily="18" charset="0"/>
                <a:cs typeface="Times New Roman" panose="02020603050405020304" pitchFamily="18" charset="0"/>
              </a:rPr>
              <a:t>Grade F</a:t>
            </a:r>
            <a:r>
              <a:rPr lang="en-US" sz="3800" b="1" dirty="0">
                <a:latin typeface="Times New Roman" panose="02020603050405020304" pitchFamily="18" charset="0"/>
                <a:cs typeface="Times New Roman" panose="02020603050405020304" pitchFamily="18" charset="0"/>
              </a:rPr>
              <a:t>: States with highly invasive mental health questions unlinked to current impairment that contain confusing, punitive, or adversarial language.</a:t>
            </a:r>
            <a:r>
              <a:rPr lang="en-US" sz="3800" b="1" i="0" dirty="0">
                <a:solidFill>
                  <a:srgbClr val="000000"/>
                </a:solidFill>
                <a:effectLst/>
                <a:latin typeface="Times New Roman" panose="02020603050405020304" pitchFamily="18" charset="0"/>
                <a:cs typeface="Times New Roman" panose="02020603050405020304" pitchFamily="18" charset="0"/>
              </a:rPr>
              <a:t> </a:t>
            </a:r>
          </a:p>
          <a:p>
            <a:pPr marL="0" indent="0" algn="l" fontAlgn="base">
              <a:buNone/>
            </a:pPr>
            <a:r>
              <a:rPr lang="en-US" sz="3800" b="1" i="0" dirty="0">
                <a:solidFill>
                  <a:srgbClr val="FF0000"/>
                </a:solidFill>
                <a:effectLst/>
                <a:latin typeface="Times New Roman" panose="02020603050405020304" pitchFamily="18" charset="0"/>
                <a:cs typeface="Times New Roman" panose="02020603050405020304" pitchFamily="18" charset="0"/>
              </a:rPr>
              <a:t>     7</a:t>
            </a:r>
            <a:r>
              <a:rPr lang="en-US" sz="3800" b="1" i="0" dirty="0">
                <a:solidFill>
                  <a:srgbClr val="000000"/>
                </a:solidFill>
                <a:effectLst/>
                <a:latin typeface="Times New Roman" panose="02020603050405020304" pitchFamily="18" charset="0"/>
                <a:cs typeface="Times New Roman" panose="02020603050405020304" pitchFamily="18" charset="0"/>
              </a:rPr>
              <a:t> States: AL, AK, DE, FL, MS, RI, and WA.</a:t>
            </a:r>
            <a:endParaRPr lang="en-US" sz="38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1989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DBDF-7076-5F20-1A02-836B4D3DEA2D}"/>
              </a:ext>
            </a:extLst>
          </p:cNvPr>
          <p:cNvSpPr>
            <a:spLocks noGrp="1"/>
          </p:cNvSpPr>
          <p:nvPr>
            <p:ph type="title"/>
          </p:nvPr>
        </p:nvSpPr>
        <p:spPr>
          <a:xfrm>
            <a:off x="838200" y="365125"/>
            <a:ext cx="10515600" cy="650875"/>
          </a:xfrm>
          <a:ln w="19050">
            <a:solidFill>
              <a:schemeClr val="tx1"/>
            </a:solidFill>
          </a:ln>
        </p:spPr>
        <p:txBody>
          <a:bodyPr>
            <a:normAutofit fontScale="90000"/>
          </a:bodyPr>
          <a:lstStyle/>
          <a:p>
            <a:r>
              <a:rPr lang="en-US" b="1" dirty="0"/>
              <a:t>Alaska 2019 Medical Board Licensing Application</a:t>
            </a:r>
          </a:p>
        </p:txBody>
      </p:sp>
      <p:pic>
        <p:nvPicPr>
          <p:cNvPr id="5" name="Content Placeholder 4" descr="A picture containing text, screenshot, font, number&#10;&#10;Description automatically generated">
            <a:extLst>
              <a:ext uri="{FF2B5EF4-FFF2-40B4-BE49-F238E27FC236}">
                <a16:creationId xmlns:a16="http://schemas.microsoft.com/office/drawing/2014/main" id="{F4FBB974-F602-667E-F597-32A1264C5745}"/>
              </a:ext>
            </a:extLst>
          </p:cNvPr>
          <p:cNvPicPr>
            <a:picLocks noGrp="1" noChangeAspect="1"/>
          </p:cNvPicPr>
          <p:nvPr>
            <p:ph idx="1"/>
          </p:nvPr>
        </p:nvPicPr>
        <p:blipFill>
          <a:blip r:embed="rId3"/>
          <a:stretch>
            <a:fillRect/>
          </a:stretch>
        </p:blipFill>
        <p:spPr>
          <a:xfrm>
            <a:off x="838200" y="1168400"/>
            <a:ext cx="4852686" cy="5324475"/>
          </a:xfrm>
        </p:spPr>
      </p:pic>
      <p:sp>
        <p:nvSpPr>
          <p:cNvPr id="6" name="Rectangle 5">
            <a:extLst>
              <a:ext uri="{FF2B5EF4-FFF2-40B4-BE49-F238E27FC236}">
                <a16:creationId xmlns:a16="http://schemas.microsoft.com/office/drawing/2014/main" id="{6456A6C0-4431-31FB-1B06-648E7B778D28}"/>
              </a:ext>
            </a:extLst>
          </p:cNvPr>
          <p:cNvSpPr/>
          <p:nvPr/>
        </p:nvSpPr>
        <p:spPr>
          <a:xfrm>
            <a:off x="5867400" y="1074736"/>
            <a:ext cx="5486400" cy="55118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Illness versus Impairment</a:t>
            </a:r>
          </a:p>
          <a:p>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Hours worked and impairment</a:t>
            </a:r>
          </a:p>
          <a:p>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Sleep deprivation and impairment</a:t>
            </a:r>
          </a:p>
          <a:p>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Post-partum Depression</a:t>
            </a:r>
          </a:p>
          <a:p>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Marriage Counseling Therapy</a:t>
            </a:r>
          </a:p>
          <a:p>
            <a:pPr algn="ctr"/>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Exposure to pain, suffering, and death</a:t>
            </a:r>
          </a:p>
          <a:p>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H</a:t>
            </a:r>
            <a:r>
              <a:rPr lang="en-US" sz="2400" b="1" i="0" dirty="0">
                <a:solidFill>
                  <a:srgbClr val="000000"/>
                </a:solidFill>
                <a:effectLst/>
                <a:latin typeface="Times New Roman" panose="02020603050405020304" pitchFamily="18" charset="0"/>
                <a:cs typeface="Times New Roman" panose="02020603050405020304" pitchFamily="18" charset="0"/>
              </a:rPr>
              <a:t>ealth plan participation, medical liability coverage, &amp; hospital privileges.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096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9E67-4045-78F7-3AC2-049A467CA0EC}"/>
              </a:ext>
            </a:extLst>
          </p:cNvPr>
          <p:cNvSpPr>
            <a:spLocks noGrp="1"/>
          </p:cNvSpPr>
          <p:nvPr>
            <p:ph type="title"/>
          </p:nvPr>
        </p:nvSpPr>
        <p:spPr>
          <a:xfrm>
            <a:off x="838200" y="230043"/>
            <a:ext cx="10515600" cy="714375"/>
          </a:xfrm>
          <a:ln w="19050">
            <a:solidFill>
              <a:schemeClr val="tx1"/>
            </a:solidFill>
          </a:ln>
        </p:spPr>
        <p:txBody>
          <a:bodyPr/>
          <a:lstStyle/>
          <a:p>
            <a:r>
              <a:rPr lang="en-US" b="1" dirty="0"/>
              <a:t>Proactive steps to combat burnout</a:t>
            </a:r>
          </a:p>
        </p:txBody>
      </p:sp>
      <p:sp>
        <p:nvSpPr>
          <p:cNvPr id="3" name="Content Placeholder 2">
            <a:extLst>
              <a:ext uri="{FF2B5EF4-FFF2-40B4-BE49-F238E27FC236}">
                <a16:creationId xmlns:a16="http://schemas.microsoft.com/office/drawing/2014/main" id="{02F61200-429D-48AB-85A0-52AF00E70B42}"/>
              </a:ext>
            </a:extLst>
          </p:cNvPr>
          <p:cNvSpPr>
            <a:spLocks noGrp="1"/>
          </p:cNvSpPr>
          <p:nvPr>
            <p:ph idx="1"/>
          </p:nvPr>
        </p:nvSpPr>
        <p:spPr>
          <a:xfrm>
            <a:off x="838200" y="1070264"/>
            <a:ext cx="10515600" cy="5422611"/>
          </a:xfrm>
        </p:spPr>
        <p:txBody>
          <a:bodyPr>
            <a:normAutofit lnSpcReduction="10000"/>
          </a:bodyPr>
          <a:lstStyle/>
          <a:p>
            <a:r>
              <a:rPr lang="en-US" b="1" i="0" dirty="0">
                <a:solidFill>
                  <a:srgbClr val="000000"/>
                </a:solidFill>
                <a:effectLst/>
                <a:latin typeface="Times New Roman" panose="02020603050405020304" pitchFamily="18" charset="0"/>
                <a:cs typeface="Times New Roman" panose="02020603050405020304" pitchFamily="18" charset="0"/>
              </a:rPr>
              <a:t>Decipher the origin and directly address impairment arising from hazardous working conditions (e.g., staffing support, respect and recognition, flex schedules, appropriate work loads and hours).  </a:t>
            </a:r>
          </a:p>
          <a:p>
            <a:r>
              <a:rPr lang="en-US" b="1" i="0" dirty="0">
                <a:solidFill>
                  <a:srgbClr val="000000"/>
                </a:solidFill>
                <a:effectLst/>
                <a:latin typeface="Times New Roman" panose="02020603050405020304" pitchFamily="18" charset="0"/>
                <a:cs typeface="Times New Roman" panose="02020603050405020304" pitchFamily="18" charset="0"/>
              </a:rPr>
              <a:t>Provide time and encourage non-punitive and strictly confidential mental health care for physicians.</a:t>
            </a:r>
            <a:r>
              <a:rPr lang="en-US" b="1" dirty="0">
                <a:solidFill>
                  <a:srgbClr val="000000"/>
                </a:solidFill>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r>
              <a:rPr lang="en-US" b="1" dirty="0"/>
              <a:t>Short-term professional coaching </a:t>
            </a:r>
            <a:r>
              <a:rPr lang="en-US" b="1" dirty="0">
                <a:sym typeface="Wingdings" pitchFamily="2" charset="2"/>
              </a:rPr>
              <a:t> quality of life and resilience.</a:t>
            </a:r>
          </a:p>
          <a:p>
            <a:r>
              <a:rPr lang="en-US" b="1" dirty="0">
                <a:sym typeface="Wingdings" pitchFamily="2" charset="2"/>
              </a:rPr>
              <a:t>AAPHP</a:t>
            </a:r>
          </a:p>
          <a:p>
            <a:r>
              <a:rPr lang="en-US" b="1" dirty="0">
                <a:sym typeface="Wingdings" pitchFamily="2" charset="2"/>
              </a:rPr>
              <a:t>Form positive relationships with good listeners to air your concerns.</a:t>
            </a:r>
          </a:p>
          <a:p>
            <a:r>
              <a:rPr lang="en-US" b="1" dirty="0">
                <a:sym typeface="Wingdings" pitchFamily="2" charset="2"/>
              </a:rPr>
              <a:t>Establish improved work-life balances and pursue creative passions.</a:t>
            </a:r>
          </a:p>
          <a:p>
            <a:r>
              <a:rPr lang="en-US" b="1" dirty="0">
                <a:sym typeface="Wingdings" pitchFamily="2" charset="2"/>
              </a:rPr>
              <a:t>Reframe the value of your job participation.</a:t>
            </a:r>
          </a:p>
          <a:p>
            <a:r>
              <a:rPr lang="en-US" b="1" dirty="0"/>
              <a:t>Take vacations – you earned them!</a:t>
            </a:r>
          </a:p>
          <a:p>
            <a:r>
              <a:rPr lang="en-US" b="1" dirty="0"/>
              <a:t>Monetary compensation and benefits (protected time off).</a:t>
            </a:r>
          </a:p>
          <a:p>
            <a:endParaRPr lang="en-US" b="1" dirty="0"/>
          </a:p>
        </p:txBody>
      </p:sp>
    </p:spTree>
    <p:extLst>
      <p:ext uri="{BB962C8B-B14F-4D97-AF65-F5344CB8AC3E}">
        <p14:creationId xmlns:p14="http://schemas.microsoft.com/office/powerpoint/2010/main" val="316135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79F93-5155-8BEA-0ABE-8EEE68D96629}"/>
              </a:ext>
            </a:extLst>
          </p:cNvPr>
          <p:cNvSpPr>
            <a:spLocks noGrp="1"/>
          </p:cNvSpPr>
          <p:nvPr>
            <p:ph idx="1"/>
          </p:nvPr>
        </p:nvSpPr>
        <p:spPr>
          <a:xfrm>
            <a:off x="838200" y="955964"/>
            <a:ext cx="10515600" cy="5220999"/>
          </a:xfrm>
        </p:spPr>
        <p:txBody>
          <a:bodyPr>
            <a:normAutofit/>
          </a:bodyPr>
          <a:lstStyle/>
          <a:p>
            <a:pPr marL="0" indent="0">
              <a:buNone/>
            </a:pPr>
            <a:r>
              <a:rPr lang="en-US" sz="4000" b="1" i="0" dirty="0">
                <a:solidFill>
                  <a:srgbClr val="202124"/>
                </a:solidFill>
                <a:effectLst/>
                <a:latin typeface="Google Sans"/>
              </a:rPr>
              <a:t>“Imagination is more important than knowledge. For knowledge is limited to all we now know and understand, while imagination embraces the entire world, and all there ever will be to know and understand.”</a:t>
            </a:r>
            <a:endParaRPr lang="en-US" sz="4000" b="1" dirty="0">
              <a:solidFill>
                <a:srgbClr val="202124"/>
              </a:solidFill>
              <a:latin typeface="Google Sans"/>
            </a:endParaRPr>
          </a:p>
          <a:p>
            <a:pPr marL="0" indent="0">
              <a:buNone/>
            </a:pPr>
            <a:r>
              <a:rPr lang="en-US" sz="4000" b="1" dirty="0">
                <a:solidFill>
                  <a:srgbClr val="202124"/>
                </a:solidFill>
                <a:latin typeface="Google Sans"/>
              </a:rPr>
              <a:t>					</a:t>
            </a:r>
            <a:r>
              <a:rPr lang="en-US" sz="3200" b="1" dirty="0">
                <a:solidFill>
                  <a:srgbClr val="202124"/>
                </a:solidFill>
                <a:latin typeface="Google Sans"/>
              </a:rPr>
              <a:t>Albert Einstein</a:t>
            </a:r>
            <a:endParaRPr lang="en-US" sz="3200" b="1" dirty="0"/>
          </a:p>
        </p:txBody>
      </p:sp>
      <p:pic>
        <p:nvPicPr>
          <p:cNvPr id="7" name="Picture 6" descr="A picture containing person, mammal&#10;&#10;Description automatically generated">
            <a:extLst>
              <a:ext uri="{FF2B5EF4-FFF2-40B4-BE49-F238E27FC236}">
                <a16:creationId xmlns:a16="http://schemas.microsoft.com/office/drawing/2014/main" id="{FE7F9590-95D5-BA9E-A42F-3D4BD5E07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400" y="3429000"/>
            <a:ext cx="2324100" cy="2682854"/>
          </a:xfrm>
          <a:prstGeom prst="rect">
            <a:avLst/>
          </a:prstGeom>
          <a:ln w="19050">
            <a:solidFill>
              <a:schemeClr val="tx1"/>
            </a:solidFill>
          </a:ln>
        </p:spPr>
      </p:pic>
    </p:spTree>
    <p:extLst>
      <p:ext uri="{BB962C8B-B14F-4D97-AF65-F5344CB8AC3E}">
        <p14:creationId xmlns:p14="http://schemas.microsoft.com/office/powerpoint/2010/main" val="369081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7522-5D4F-079B-2707-EDAB74E69A1E}"/>
              </a:ext>
            </a:extLst>
          </p:cNvPr>
          <p:cNvSpPr>
            <a:spLocks noGrp="1"/>
          </p:cNvSpPr>
          <p:nvPr>
            <p:ph type="title"/>
          </p:nvPr>
        </p:nvSpPr>
        <p:spPr>
          <a:ln w="28575">
            <a:solidFill>
              <a:schemeClr val="tx1"/>
            </a:solidFill>
          </a:ln>
        </p:spPr>
        <p:txBody>
          <a:bodyPr/>
          <a:lstStyle/>
          <a:p>
            <a:r>
              <a:rPr lang="en-US" b="1" dirty="0"/>
              <a:t>Questions? and Charge!</a:t>
            </a:r>
          </a:p>
        </p:txBody>
      </p:sp>
      <p:pic>
        <p:nvPicPr>
          <p:cNvPr id="5" name="Content Placeholder 4" descr="A group of horses running on grass&#10;&#10;Description automatically generated">
            <a:extLst>
              <a:ext uri="{FF2B5EF4-FFF2-40B4-BE49-F238E27FC236}">
                <a16:creationId xmlns:a16="http://schemas.microsoft.com/office/drawing/2014/main" id="{AD459ED0-4832-64E9-0AEC-E8B09147999F}"/>
              </a:ext>
            </a:extLst>
          </p:cNvPr>
          <p:cNvPicPr>
            <a:picLocks noGrp="1" noChangeAspect="1"/>
          </p:cNvPicPr>
          <p:nvPr>
            <p:ph idx="1"/>
          </p:nvPr>
        </p:nvPicPr>
        <p:blipFill>
          <a:blip r:embed="rId2"/>
          <a:stretch>
            <a:fillRect/>
          </a:stretch>
        </p:blipFill>
        <p:spPr>
          <a:xfrm>
            <a:off x="1995831" y="1962944"/>
            <a:ext cx="8200337" cy="4529931"/>
          </a:xfrm>
          <a:ln w="38100">
            <a:solidFill>
              <a:schemeClr val="tx1"/>
            </a:solidFill>
          </a:ln>
        </p:spPr>
      </p:pic>
    </p:spTree>
    <p:extLst>
      <p:ext uri="{BB962C8B-B14F-4D97-AF65-F5344CB8AC3E}">
        <p14:creationId xmlns:p14="http://schemas.microsoft.com/office/powerpoint/2010/main" val="75089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79EE-8EB9-91BE-2F48-83638E3576B9}"/>
              </a:ext>
            </a:extLst>
          </p:cNvPr>
          <p:cNvSpPr>
            <a:spLocks noGrp="1"/>
          </p:cNvSpPr>
          <p:nvPr>
            <p:ph type="title"/>
          </p:nvPr>
        </p:nvSpPr>
        <p:spPr>
          <a:ln w="28575">
            <a:solidFill>
              <a:schemeClr val="tx1"/>
            </a:solidFill>
          </a:ln>
        </p:spPr>
        <p:txBody>
          <a:bodyPr/>
          <a:lstStyle/>
          <a:p>
            <a:r>
              <a:rPr lang="en-US" dirty="0"/>
              <a:t>The Harvard Gazette  March 31, 2023</a:t>
            </a:r>
          </a:p>
        </p:txBody>
      </p:sp>
      <p:sp>
        <p:nvSpPr>
          <p:cNvPr id="3" name="Content Placeholder 2">
            <a:extLst>
              <a:ext uri="{FF2B5EF4-FFF2-40B4-BE49-F238E27FC236}">
                <a16:creationId xmlns:a16="http://schemas.microsoft.com/office/drawing/2014/main" id="{93989C59-3636-6A0B-9232-836339F8FDF6}"/>
              </a:ext>
            </a:extLst>
          </p:cNvPr>
          <p:cNvSpPr>
            <a:spLocks noGrp="1"/>
          </p:cNvSpPr>
          <p:nvPr>
            <p:ph idx="1"/>
          </p:nvPr>
        </p:nvSpPr>
        <p:spPr/>
        <p:txBody>
          <a:bodyPr>
            <a:normAutofit fontScale="92500"/>
          </a:bodyPr>
          <a:lstStyle/>
          <a:p>
            <a:r>
              <a:rPr lang="en-US" dirty="0"/>
              <a:t>Nearly half (49%) of US physicians report burnout in 2023, up slightly from 2022 (45%). Seventy percent have concerns about staffing challenges in 2023, and more than 60% believe that many more qualified healthcare professionals (HCPs) will leave their professions in 2023.</a:t>
            </a:r>
          </a:p>
          <a:p>
            <a:r>
              <a:rPr lang="en-US" b="0" i="0" dirty="0">
                <a:solidFill>
                  <a:srgbClr val="000000"/>
                </a:solidFill>
                <a:effectLst/>
                <a:latin typeface="Nocturno"/>
              </a:rPr>
              <a:t>Approximately 50 percent of all respondents reported burnout, with the highest levels among nurses (56 percent) and other clinical staff (54.1 percent) reporting burnout. Intent to leave the job was reported by 28.7 percent of healthcare workers, with 41 percent of nurses, 32.6 percent of non-clinical staff and 31.1 percent of clinical staff reporting the sentiment. The intent to leave was higher for both physicians and nurses in an in-patient setting compared to out-patient settings.</a:t>
            </a:r>
            <a:endParaRPr lang="en-US" dirty="0"/>
          </a:p>
        </p:txBody>
      </p:sp>
    </p:spTree>
    <p:extLst>
      <p:ext uri="{BB962C8B-B14F-4D97-AF65-F5344CB8AC3E}">
        <p14:creationId xmlns:p14="http://schemas.microsoft.com/office/powerpoint/2010/main" val="149129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FBAAE-A2B8-0FD8-BDDA-D395963DEFD6}"/>
              </a:ext>
            </a:extLst>
          </p:cNvPr>
          <p:cNvSpPr>
            <a:spLocks noGrp="1"/>
          </p:cNvSpPr>
          <p:nvPr>
            <p:ph type="title"/>
          </p:nvPr>
        </p:nvSpPr>
        <p:spPr>
          <a:xfrm>
            <a:off x="838200" y="365125"/>
            <a:ext cx="10515600" cy="640715"/>
          </a:xfrm>
          <a:ln w="28575">
            <a:solidFill>
              <a:schemeClr val="tx1"/>
            </a:solidFill>
          </a:ln>
        </p:spPr>
        <p:txBody>
          <a:bodyPr>
            <a:normAutofit fontScale="90000"/>
          </a:bodyPr>
          <a:lstStyle/>
          <a:p>
            <a:r>
              <a:rPr lang="en-US" b="1" dirty="0"/>
              <a:t>Healthcare Provider Burnout [Medscape Survey]</a:t>
            </a:r>
          </a:p>
        </p:txBody>
      </p:sp>
      <p:sp>
        <p:nvSpPr>
          <p:cNvPr id="3" name="Content Placeholder 2">
            <a:extLst>
              <a:ext uri="{FF2B5EF4-FFF2-40B4-BE49-F238E27FC236}">
                <a16:creationId xmlns:a16="http://schemas.microsoft.com/office/drawing/2014/main" id="{C28887A9-4793-0C8E-F088-F89D09CBD582}"/>
              </a:ext>
            </a:extLst>
          </p:cNvPr>
          <p:cNvSpPr>
            <a:spLocks noGrp="1"/>
          </p:cNvSpPr>
          <p:nvPr>
            <p:ph idx="1"/>
          </p:nvPr>
        </p:nvSpPr>
        <p:spPr>
          <a:xfrm>
            <a:off x="838200" y="1188720"/>
            <a:ext cx="10515600" cy="4988243"/>
          </a:xfrm>
        </p:spPr>
        <p:txBody>
          <a:bodyPr>
            <a:normAutofit fontScale="92500" lnSpcReduction="20000"/>
          </a:bodyPr>
          <a:lstStyle/>
          <a:p>
            <a:pPr algn="l"/>
            <a:r>
              <a:rPr lang="en-US" b="0" i="0" dirty="0">
                <a:solidFill>
                  <a:srgbClr val="000000"/>
                </a:solidFill>
                <a:effectLst/>
                <a:latin typeface="Nocturno"/>
              </a:rPr>
              <a:t>The prevalence of perceived work overload ranged from 37.1 percent among physicians to 47.4 percent in other clinical staff. And this work overload was significantly associated with both burnout and intent to leave the job.</a:t>
            </a:r>
          </a:p>
          <a:p>
            <a:pPr marL="0" indent="0" algn="l">
              <a:buNone/>
            </a:pPr>
            <a:endParaRPr lang="en-US" b="0" i="0" dirty="0">
              <a:solidFill>
                <a:srgbClr val="202124"/>
              </a:solidFill>
              <a:effectLst/>
              <a:latin typeface="Roboto" panose="02000000000000000000" pitchFamily="2" charset="0"/>
            </a:endParaRPr>
          </a:p>
          <a:p>
            <a:pPr algn="l"/>
            <a:r>
              <a:rPr lang="en-US" b="0" i="0" dirty="0">
                <a:solidFill>
                  <a:srgbClr val="040C28"/>
                </a:solidFill>
                <a:effectLst/>
                <a:latin typeface="Google Sans"/>
              </a:rPr>
              <a:t>The US healthcare industry is experiencing a severe shortage of workers at every level</a:t>
            </a:r>
            <a:r>
              <a:rPr lang="en-US" b="0" i="0" dirty="0">
                <a:solidFill>
                  <a:srgbClr val="4D5156"/>
                </a:solidFill>
                <a:effectLst/>
                <a:latin typeface="Google Sans"/>
              </a:rPr>
              <a:t>—a crisis worsened by the COVID-19 pandemic. The American Hospital Association estimates that the industry will face a shortage of up to 124,000 physicians by 2033.</a:t>
            </a:r>
            <a:endParaRPr lang="en-US" dirty="0"/>
          </a:p>
          <a:p>
            <a:pPr algn="l"/>
            <a:endParaRPr lang="en-US" dirty="0"/>
          </a:p>
          <a:p>
            <a:pPr algn="l"/>
            <a:r>
              <a:rPr lang="en-US" dirty="0"/>
              <a:t>In total, 53% of physicians said they were burned out—an increase from 47% who said the same in last year's report. Female physicians were also more likely to report feeling burned out than male physicians, at 63% and 46%, respectively.</a:t>
            </a:r>
          </a:p>
          <a:p>
            <a:pPr algn="l"/>
            <a:endParaRPr lang="en-US" dirty="0"/>
          </a:p>
          <a:p>
            <a:pPr algn="l"/>
            <a:endParaRPr lang="en-US" dirty="0"/>
          </a:p>
        </p:txBody>
      </p:sp>
    </p:spTree>
    <p:extLst>
      <p:ext uri="{BB962C8B-B14F-4D97-AF65-F5344CB8AC3E}">
        <p14:creationId xmlns:p14="http://schemas.microsoft.com/office/powerpoint/2010/main" val="295889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9322-5D6B-5D18-F5BA-783F993EBF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466BBC-B410-5944-A17C-7611FEC43038}"/>
              </a:ext>
            </a:extLst>
          </p:cNvPr>
          <p:cNvSpPr>
            <a:spLocks noGrp="1"/>
          </p:cNvSpPr>
          <p:nvPr>
            <p:ph idx="1"/>
          </p:nvPr>
        </p:nvSpPr>
        <p:spPr/>
        <p:txBody>
          <a:bodyPr/>
          <a:lstStyle/>
          <a:p>
            <a:pPr algn="l"/>
            <a:r>
              <a:rPr lang="en-US" b="1" i="0" dirty="0">
                <a:solidFill>
                  <a:srgbClr val="333E48"/>
                </a:solidFill>
                <a:effectLst/>
                <a:latin typeface="BentonSansModernDisplay"/>
              </a:rPr>
              <a:t>Charted: Physician burnout continues to rise [</a:t>
            </a:r>
            <a:r>
              <a:rPr lang="en-US" dirty="0"/>
              <a:t>17MAR2023]</a:t>
            </a:r>
          </a:p>
          <a:p>
            <a:r>
              <a:rPr lang="en-US" dirty="0"/>
              <a:t>Over 50% of physicians report feeling burned out and 23% reporting feeling depressed, </a:t>
            </a:r>
          </a:p>
          <a:p>
            <a:r>
              <a:rPr lang="en-US" dirty="0"/>
              <a:t>Cited Medscape 2023: A physician burnout and depression report included a survey of 9,175 physicians across 29 specialties between 28JUN to 03OCT 2022.</a:t>
            </a:r>
          </a:p>
          <a:p>
            <a:endParaRPr lang="en-US" dirty="0"/>
          </a:p>
        </p:txBody>
      </p:sp>
    </p:spTree>
    <p:extLst>
      <p:ext uri="{BB962C8B-B14F-4D97-AF65-F5344CB8AC3E}">
        <p14:creationId xmlns:p14="http://schemas.microsoft.com/office/powerpoint/2010/main" val="66603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280E-552D-67E0-1337-F08ECE46F74F}"/>
              </a:ext>
            </a:extLst>
          </p:cNvPr>
          <p:cNvSpPr>
            <a:spLocks noGrp="1"/>
          </p:cNvSpPr>
          <p:nvPr>
            <p:ph type="title"/>
          </p:nvPr>
        </p:nvSpPr>
        <p:spPr>
          <a:xfrm>
            <a:off x="838200" y="365125"/>
            <a:ext cx="10515600" cy="586883"/>
          </a:xfrm>
          <a:ln w="28575">
            <a:solidFill>
              <a:schemeClr val="tx1"/>
            </a:solidFill>
          </a:ln>
        </p:spPr>
        <p:txBody>
          <a:bodyPr>
            <a:normAutofit fontScale="90000"/>
          </a:bodyPr>
          <a:lstStyle/>
          <a:p>
            <a:r>
              <a:rPr lang="en-US" dirty="0"/>
              <a:t>Medscape Survey						1 </a:t>
            </a:r>
          </a:p>
        </p:txBody>
      </p:sp>
      <p:pic>
        <p:nvPicPr>
          <p:cNvPr id="5" name="Content Placeholder 4" descr="A graph of a number of patients&#10;&#10;Description automatically generated">
            <a:extLst>
              <a:ext uri="{FF2B5EF4-FFF2-40B4-BE49-F238E27FC236}">
                <a16:creationId xmlns:a16="http://schemas.microsoft.com/office/drawing/2014/main" id="{0755324C-2500-ED97-7006-A2D4665FD472}"/>
              </a:ext>
            </a:extLst>
          </p:cNvPr>
          <p:cNvPicPr>
            <a:picLocks noGrp="1" noChangeAspect="1"/>
          </p:cNvPicPr>
          <p:nvPr>
            <p:ph idx="1"/>
          </p:nvPr>
        </p:nvPicPr>
        <p:blipFill>
          <a:blip r:embed="rId2"/>
          <a:stretch>
            <a:fillRect/>
          </a:stretch>
        </p:blipFill>
        <p:spPr>
          <a:xfrm>
            <a:off x="326034" y="1161646"/>
            <a:ext cx="7274916" cy="5205066"/>
          </a:xfrm>
          <a:ln w="28575">
            <a:solidFill>
              <a:schemeClr val="tx1"/>
            </a:solidFill>
          </a:ln>
        </p:spPr>
      </p:pic>
      <p:pic>
        <p:nvPicPr>
          <p:cNvPr id="7" name="Picture 6" descr="A graph of a burnout&#10;&#10;Description automatically generated">
            <a:extLst>
              <a:ext uri="{FF2B5EF4-FFF2-40B4-BE49-F238E27FC236}">
                <a16:creationId xmlns:a16="http://schemas.microsoft.com/office/drawing/2014/main" id="{1D94941C-2B24-C37D-4A93-EC43C7128FC7}"/>
              </a:ext>
            </a:extLst>
          </p:cNvPr>
          <p:cNvPicPr>
            <a:picLocks noChangeAspect="1"/>
          </p:cNvPicPr>
          <p:nvPr/>
        </p:nvPicPr>
        <p:blipFill>
          <a:blip r:embed="rId3"/>
          <a:stretch>
            <a:fillRect/>
          </a:stretch>
        </p:blipFill>
        <p:spPr>
          <a:xfrm>
            <a:off x="5297411" y="2178632"/>
            <a:ext cx="6591567" cy="3399207"/>
          </a:xfrm>
          <a:prstGeom prst="rect">
            <a:avLst/>
          </a:prstGeom>
          <a:ln w="28575">
            <a:solidFill>
              <a:schemeClr val="tx1"/>
            </a:solidFill>
          </a:ln>
        </p:spPr>
      </p:pic>
    </p:spTree>
    <p:extLst>
      <p:ext uri="{BB962C8B-B14F-4D97-AF65-F5344CB8AC3E}">
        <p14:creationId xmlns:p14="http://schemas.microsoft.com/office/powerpoint/2010/main" val="197423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2811-60CA-AA1C-7FD5-F0C361503FA7}"/>
              </a:ext>
            </a:extLst>
          </p:cNvPr>
          <p:cNvSpPr>
            <a:spLocks noGrp="1"/>
          </p:cNvSpPr>
          <p:nvPr>
            <p:ph type="title"/>
          </p:nvPr>
        </p:nvSpPr>
        <p:spPr>
          <a:xfrm>
            <a:off x="838200" y="365125"/>
            <a:ext cx="10515600" cy="697865"/>
          </a:xfrm>
          <a:ln w="28575">
            <a:solidFill>
              <a:schemeClr val="tx1"/>
            </a:solidFill>
          </a:ln>
        </p:spPr>
        <p:txBody>
          <a:bodyPr/>
          <a:lstStyle/>
          <a:p>
            <a:r>
              <a:rPr lang="en-US" dirty="0"/>
              <a:t>Medscape Survey						2 </a:t>
            </a:r>
          </a:p>
        </p:txBody>
      </p:sp>
      <p:pic>
        <p:nvPicPr>
          <p:cNvPr id="5" name="Content Placeholder 4" descr="A graph of a burnout&#10;&#10;Description automatically generated">
            <a:extLst>
              <a:ext uri="{FF2B5EF4-FFF2-40B4-BE49-F238E27FC236}">
                <a16:creationId xmlns:a16="http://schemas.microsoft.com/office/drawing/2014/main" id="{58B759A6-795D-E1CD-A805-547A62639E36}"/>
              </a:ext>
            </a:extLst>
          </p:cNvPr>
          <p:cNvPicPr>
            <a:picLocks noGrp="1" noChangeAspect="1"/>
          </p:cNvPicPr>
          <p:nvPr>
            <p:ph idx="1"/>
          </p:nvPr>
        </p:nvPicPr>
        <p:blipFill>
          <a:blip r:embed="rId2"/>
          <a:stretch>
            <a:fillRect/>
          </a:stretch>
        </p:blipFill>
        <p:spPr>
          <a:xfrm>
            <a:off x="2420717" y="1825625"/>
            <a:ext cx="7350565" cy="4351338"/>
          </a:xfrm>
        </p:spPr>
      </p:pic>
    </p:spTree>
    <p:extLst>
      <p:ext uri="{BB962C8B-B14F-4D97-AF65-F5344CB8AC3E}">
        <p14:creationId xmlns:p14="http://schemas.microsoft.com/office/powerpoint/2010/main" val="333528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A717-4CEE-C951-C44F-1EE2C1B93061}"/>
              </a:ext>
            </a:extLst>
          </p:cNvPr>
          <p:cNvSpPr>
            <a:spLocks noGrp="1"/>
          </p:cNvSpPr>
          <p:nvPr>
            <p:ph type="title"/>
          </p:nvPr>
        </p:nvSpPr>
        <p:spPr>
          <a:xfrm>
            <a:off x="463550" y="228601"/>
            <a:ext cx="11264900" cy="600075"/>
          </a:xfrm>
          <a:ln w="19050">
            <a:solidFill>
              <a:schemeClr val="tx1"/>
            </a:solidFill>
          </a:ln>
        </p:spPr>
        <p:txBody>
          <a:bodyPr>
            <a:normAutofit fontScale="90000"/>
          </a:bodyPr>
          <a:lstStyle/>
          <a:p>
            <a:pPr marL="0" indent="0"/>
            <a:br>
              <a:rPr lang="en-US" sz="2000" b="1" dirty="0">
                <a:solidFill>
                  <a:srgbClr val="FF0000"/>
                </a:solidFill>
              </a:rPr>
            </a:br>
            <a:br>
              <a:rPr lang="en-US" sz="2000" b="1" dirty="0">
                <a:solidFill>
                  <a:srgbClr val="FF0000"/>
                </a:solidFill>
              </a:rPr>
            </a:br>
            <a:br>
              <a:rPr lang="en-US" sz="2000" b="1" dirty="0">
                <a:solidFill>
                  <a:srgbClr val="FF0000"/>
                </a:solidFill>
              </a:rPr>
            </a:br>
            <a:br>
              <a:rPr lang="en-US" sz="2000" b="1" dirty="0">
                <a:solidFill>
                  <a:srgbClr val="FF0000"/>
                </a:solidFill>
              </a:rPr>
            </a:br>
            <a:br>
              <a:rPr lang="en-US" sz="2000" b="1" dirty="0">
                <a:solidFill>
                  <a:srgbClr val="FF0000"/>
                </a:solidFill>
              </a:rPr>
            </a:br>
            <a:r>
              <a:rPr lang="en-US" sz="3600" b="1" u="sng" dirty="0"/>
              <a:t>BLEED</a:t>
            </a:r>
            <a:r>
              <a:rPr lang="en-US" sz="3600" b="1" dirty="0">
                <a:solidFill>
                  <a:srgbClr val="FF0000"/>
                </a:solidFill>
              </a:rPr>
              <a:t>   B</a:t>
            </a:r>
            <a:r>
              <a:rPr lang="en-US" sz="3600" b="1" dirty="0"/>
              <a:t>urnout: </a:t>
            </a:r>
            <a:r>
              <a:rPr lang="en-US" sz="3600" b="1" dirty="0">
                <a:solidFill>
                  <a:srgbClr val="FF0000"/>
                </a:solidFill>
              </a:rPr>
              <a:t>L</a:t>
            </a:r>
            <a:r>
              <a:rPr lang="en-US" sz="3600" b="1" dirty="0"/>
              <a:t>ack of </a:t>
            </a:r>
            <a:r>
              <a:rPr lang="en-US" sz="3600" b="1" dirty="0">
                <a:solidFill>
                  <a:srgbClr val="FF0000"/>
                </a:solidFill>
              </a:rPr>
              <a:t>E</a:t>
            </a:r>
            <a:r>
              <a:rPr lang="en-US" sz="3600" b="1" dirty="0"/>
              <a:t>fficacy + </a:t>
            </a:r>
            <a:r>
              <a:rPr lang="en-US" sz="3600" b="1" dirty="0">
                <a:solidFill>
                  <a:srgbClr val="FF0000"/>
                </a:solidFill>
              </a:rPr>
              <a:t>E</a:t>
            </a:r>
            <a:r>
              <a:rPr lang="en-US" sz="3600" b="1" dirty="0"/>
              <a:t>xhaustion + </a:t>
            </a:r>
            <a:r>
              <a:rPr lang="en-US" sz="3600" b="1" dirty="0">
                <a:solidFill>
                  <a:srgbClr val="FF0000"/>
                </a:solidFill>
              </a:rPr>
              <a:t>D</a:t>
            </a:r>
            <a:r>
              <a:rPr lang="en-US" sz="3600" b="1" dirty="0"/>
              <a:t>epersonalization</a:t>
            </a:r>
            <a:br>
              <a:rPr lang="en-US" b="1" dirty="0"/>
            </a:br>
            <a:br>
              <a:rPr lang="en-US" b="1" dirty="0"/>
            </a:br>
            <a:endParaRPr lang="en-US" dirty="0"/>
          </a:p>
        </p:txBody>
      </p:sp>
      <p:pic>
        <p:nvPicPr>
          <p:cNvPr id="13" name="Content Placeholder 12" descr="A picture containing text, screenshot, diagram, font&#10;&#10;Description automatically generated">
            <a:extLst>
              <a:ext uri="{FF2B5EF4-FFF2-40B4-BE49-F238E27FC236}">
                <a16:creationId xmlns:a16="http://schemas.microsoft.com/office/drawing/2014/main" id="{1E1CBA9B-CA50-B77C-3FC5-62FEB1CA9A27}"/>
              </a:ext>
            </a:extLst>
          </p:cNvPr>
          <p:cNvPicPr>
            <a:picLocks noGrp="1" noChangeAspect="1"/>
          </p:cNvPicPr>
          <p:nvPr>
            <p:ph idx="1"/>
          </p:nvPr>
        </p:nvPicPr>
        <p:blipFill>
          <a:blip r:embed="rId2"/>
          <a:stretch>
            <a:fillRect/>
          </a:stretch>
        </p:blipFill>
        <p:spPr>
          <a:xfrm>
            <a:off x="1124910" y="927100"/>
            <a:ext cx="9942179" cy="5702299"/>
          </a:xfrm>
          <a:ln w="19050">
            <a:solidFill>
              <a:schemeClr val="tx1"/>
            </a:solidFill>
          </a:ln>
        </p:spPr>
      </p:pic>
    </p:spTree>
    <p:extLst>
      <p:ext uri="{BB962C8B-B14F-4D97-AF65-F5344CB8AC3E}">
        <p14:creationId xmlns:p14="http://schemas.microsoft.com/office/powerpoint/2010/main" val="31129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BD6C-EB38-77E7-F4CB-85B6AF334FCD}"/>
              </a:ext>
            </a:extLst>
          </p:cNvPr>
          <p:cNvSpPr>
            <a:spLocks noGrp="1"/>
          </p:cNvSpPr>
          <p:nvPr>
            <p:ph type="title"/>
          </p:nvPr>
        </p:nvSpPr>
        <p:spPr>
          <a:xfrm>
            <a:off x="622300" y="403225"/>
            <a:ext cx="10947400" cy="650875"/>
          </a:xfrm>
          <a:ln w="19050">
            <a:solidFill>
              <a:schemeClr val="tx1"/>
            </a:solidFill>
          </a:ln>
        </p:spPr>
        <p:txBody>
          <a:bodyPr>
            <a:normAutofit fontScale="90000"/>
          </a:bodyPr>
          <a:lstStyle/>
          <a:p>
            <a:r>
              <a:rPr lang="en-US" b="1" dirty="0"/>
              <a:t>Negative elements in a complex work environment</a:t>
            </a:r>
          </a:p>
        </p:txBody>
      </p:sp>
      <p:sp>
        <p:nvSpPr>
          <p:cNvPr id="3" name="Content Placeholder 2">
            <a:extLst>
              <a:ext uri="{FF2B5EF4-FFF2-40B4-BE49-F238E27FC236}">
                <a16:creationId xmlns:a16="http://schemas.microsoft.com/office/drawing/2014/main" id="{3CE2323D-ECFA-992A-7AC5-DF18360416E8}"/>
              </a:ext>
            </a:extLst>
          </p:cNvPr>
          <p:cNvSpPr>
            <a:spLocks noGrp="1"/>
          </p:cNvSpPr>
          <p:nvPr>
            <p:ph idx="1"/>
          </p:nvPr>
        </p:nvSpPr>
        <p:spPr>
          <a:xfrm>
            <a:off x="838200" y="1295400"/>
            <a:ext cx="10515600" cy="5041900"/>
          </a:xfrm>
        </p:spPr>
        <p:txBody>
          <a:bodyPr/>
          <a:lstStyle/>
          <a:p>
            <a:r>
              <a:rPr lang="en-US" b="1" dirty="0"/>
              <a:t>Lack of control over complex work conditions.</a:t>
            </a:r>
          </a:p>
          <a:p>
            <a:r>
              <a:rPr lang="en-US" b="1" dirty="0"/>
              <a:t>Disorganized offices with insufficient staffing and equipment - EHR.</a:t>
            </a:r>
          </a:p>
          <a:p>
            <a:r>
              <a:rPr lang="en-US" b="1" dirty="0"/>
              <a:t>Provider and management confrontations/disagreements/values.</a:t>
            </a:r>
          </a:p>
          <a:p>
            <a:r>
              <a:rPr lang="en-US" b="1" dirty="0"/>
              <a:t>Demanding pace with intense time constraints and pressures.</a:t>
            </a:r>
          </a:p>
          <a:p>
            <a:r>
              <a:rPr lang="en-US" b="1" dirty="0"/>
              <a:t>Persistent and heightened levels of stress and miscommunications.</a:t>
            </a:r>
          </a:p>
          <a:p>
            <a:r>
              <a:rPr lang="en-US" b="1" dirty="0"/>
              <a:t>Insufficient amount and poor quality of sleep.</a:t>
            </a:r>
          </a:p>
          <a:p>
            <a:r>
              <a:rPr lang="en-US" b="1" dirty="0"/>
              <a:t>Poor quality/insufficient (skipped/shortened meals) nutrition.</a:t>
            </a:r>
          </a:p>
          <a:p>
            <a:r>
              <a:rPr lang="en-US" b="1" dirty="0"/>
              <a:t>Mental health impacts contributing to depression and suicidality as well as impaired attention, memory, and executive functioning.</a:t>
            </a:r>
          </a:p>
          <a:p>
            <a:r>
              <a:rPr lang="en-US" b="1" dirty="0"/>
              <a:t>Low levels of medical team </a:t>
            </a:r>
            <a:r>
              <a:rPr lang="en-US" b="1" u="sng" dirty="0"/>
              <a:t>cohesion</a:t>
            </a:r>
            <a:r>
              <a:rPr lang="en-US" b="1" dirty="0"/>
              <a:t> and </a:t>
            </a:r>
            <a:r>
              <a:rPr lang="en-US" b="1" u="sng" dirty="0"/>
              <a:t>trust</a:t>
            </a:r>
            <a:r>
              <a:rPr lang="en-US" b="1" dirty="0"/>
              <a:t>. </a:t>
            </a:r>
            <a:r>
              <a:rPr lang="en-US" b="1" dirty="0">
                <a:solidFill>
                  <a:srgbClr val="0070C0"/>
                </a:solidFill>
              </a:rPr>
              <a:t>CLAM N CCC</a:t>
            </a:r>
          </a:p>
        </p:txBody>
      </p:sp>
    </p:spTree>
    <p:extLst>
      <p:ext uri="{BB962C8B-B14F-4D97-AF65-F5344CB8AC3E}">
        <p14:creationId xmlns:p14="http://schemas.microsoft.com/office/powerpoint/2010/main" val="137365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27F5-F476-3D68-7120-D5834AB7F91B}"/>
              </a:ext>
            </a:extLst>
          </p:cNvPr>
          <p:cNvSpPr>
            <a:spLocks noGrp="1"/>
          </p:cNvSpPr>
          <p:nvPr>
            <p:ph type="title"/>
          </p:nvPr>
        </p:nvSpPr>
        <p:spPr>
          <a:xfrm>
            <a:off x="838200" y="365125"/>
            <a:ext cx="10515600" cy="714375"/>
          </a:xfrm>
          <a:ln w="19050">
            <a:solidFill>
              <a:schemeClr val="tx1"/>
            </a:solidFill>
          </a:ln>
        </p:spPr>
        <p:txBody>
          <a:bodyPr/>
          <a:lstStyle/>
          <a:p>
            <a:r>
              <a:rPr lang="en-US" b="1" dirty="0"/>
              <a:t>Physician Suicide</a:t>
            </a:r>
          </a:p>
        </p:txBody>
      </p:sp>
      <p:sp>
        <p:nvSpPr>
          <p:cNvPr id="3" name="Content Placeholder 2">
            <a:extLst>
              <a:ext uri="{FF2B5EF4-FFF2-40B4-BE49-F238E27FC236}">
                <a16:creationId xmlns:a16="http://schemas.microsoft.com/office/drawing/2014/main" id="{EA2A9F34-8BBC-49EC-3C1A-C1F8D1307A03}"/>
              </a:ext>
            </a:extLst>
          </p:cNvPr>
          <p:cNvSpPr>
            <a:spLocks noGrp="1"/>
          </p:cNvSpPr>
          <p:nvPr>
            <p:ph idx="1"/>
          </p:nvPr>
        </p:nvSpPr>
        <p:spPr>
          <a:xfrm>
            <a:off x="838200" y="1295400"/>
            <a:ext cx="10515600" cy="4881563"/>
          </a:xfrm>
        </p:spPr>
        <p:txBody>
          <a:bodyPr/>
          <a:lstStyle/>
          <a:p>
            <a:r>
              <a:rPr lang="en-US" b="1" dirty="0">
                <a:latin typeface="Times New Roman" panose="02020603050405020304" pitchFamily="18" charset="0"/>
                <a:cs typeface="Times New Roman" panose="02020603050405020304" pitchFamily="18" charset="0"/>
              </a:rPr>
              <a:t>Doctors are reported to have the highest suicide rate of any profession—even higher than the military—according to findings presented at the 2018 American Psychiatric Association annual meeting.</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Suicide is an occupational hazard of the medical profession. </a:t>
            </a:r>
          </a:p>
          <a:p>
            <a:endParaRPr lang="en-US" b="1" dirty="0">
              <a:latin typeface="Times New Roman" panose="02020603050405020304" pitchFamily="18" charset="0"/>
              <a:cs typeface="Times New Roman" panose="02020603050405020304" pitchFamily="18" charset="0"/>
            </a:endParaRPr>
          </a:p>
          <a:p>
            <a:r>
              <a:rPr lang="en-US" b="1" i="0" dirty="0">
                <a:solidFill>
                  <a:srgbClr val="000000"/>
                </a:solidFill>
                <a:effectLst/>
                <a:latin typeface="Times New Roman" panose="02020603050405020304" pitchFamily="18" charset="0"/>
                <a:cs typeface="Times New Roman" panose="02020603050405020304" pitchFamily="18" charset="0"/>
              </a:rPr>
              <a:t>Doctors with occupational distress may be referred to PHPs (Physician Health Programs).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013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1628</Words>
  <Application>Microsoft Macintosh PowerPoint</Application>
  <PresentationFormat>Widescreen</PresentationFormat>
  <Paragraphs>101</Paragraphs>
  <Slides>15</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BentonSansModernDisplay</vt:lpstr>
      <vt:lpstr>Calibri</vt:lpstr>
      <vt:lpstr>Calibri Light</vt:lpstr>
      <vt:lpstr>Georgia</vt:lpstr>
      <vt:lpstr>Google Sans</vt:lpstr>
      <vt:lpstr>Nocturno</vt:lpstr>
      <vt:lpstr>Roboto</vt:lpstr>
      <vt:lpstr>Times New Roman</vt:lpstr>
      <vt:lpstr>Office Theme</vt:lpstr>
      <vt:lpstr>       AAPHP Virtual Business Meeting  Provider Burnout – A Looming Public Health Crisis        Sunday 20 August 2022  4:00 – 6:00 pm CST</vt:lpstr>
      <vt:lpstr>The Harvard Gazette  March 31, 2023</vt:lpstr>
      <vt:lpstr>Healthcare Provider Burnout [Medscape Survey]</vt:lpstr>
      <vt:lpstr>PowerPoint Presentation</vt:lpstr>
      <vt:lpstr>Medscape Survey      1 </vt:lpstr>
      <vt:lpstr>Medscape Survey      2 </vt:lpstr>
      <vt:lpstr>     BLEED   Burnout: Lack of Efficacy + Exhaustion + Depersonalization  </vt:lpstr>
      <vt:lpstr>Negative elements in a complex work environment</vt:lpstr>
      <vt:lpstr>Physician Suicide</vt:lpstr>
      <vt:lpstr>Violation of physician legal protections as patients</vt:lpstr>
      <vt:lpstr>Five State Categories based on invasiveness of mental health questions https://www.idealmedicalcare.org/physician-friendly-states-for-mental-health-a-review-of-medical-boards/ </vt:lpstr>
      <vt:lpstr>Alaska 2019 Medical Board Licensing Application</vt:lpstr>
      <vt:lpstr>Proactive steps to combat burnout</vt:lpstr>
      <vt:lpstr>PowerPoint Presentation</vt:lpstr>
      <vt:lpstr>Questions? and Charge!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Damon Arnold</dc:creator>
  <cp:lastModifiedBy>Damon Arnold</cp:lastModifiedBy>
  <cp:revision>17</cp:revision>
  <cp:lastPrinted>2023-06-21T23:52:25Z</cp:lastPrinted>
  <dcterms:created xsi:type="dcterms:W3CDTF">2023-06-21T14:26:18Z</dcterms:created>
  <dcterms:modified xsi:type="dcterms:W3CDTF">2023-08-20T20:39:06Z</dcterms:modified>
</cp:coreProperties>
</file>