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4"/>
  </p:notesMasterIdLst>
  <p:handoutMasterIdLst>
    <p:handoutMasterId r:id="rId35"/>
  </p:handoutMasterIdLst>
  <p:sldIdLst>
    <p:sldId id="291" r:id="rId2"/>
    <p:sldId id="289" r:id="rId3"/>
    <p:sldId id="292" r:id="rId4"/>
    <p:sldId id="306" r:id="rId5"/>
    <p:sldId id="256" r:id="rId6"/>
    <p:sldId id="287" r:id="rId7"/>
    <p:sldId id="258" r:id="rId8"/>
    <p:sldId id="260" r:id="rId9"/>
    <p:sldId id="296" r:id="rId10"/>
    <p:sldId id="293" r:id="rId11"/>
    <p:sldId id="294" r:id="rId12"/>
    <p:sldId id="295" r:id="rId13"/>
    <p:sldId id="297" r:id="rId14"/>
    <p:sldId id="298" r:id="rId15"/>
    <p:sldId id="299" r:id="rId16"/>
    <p:sldId id="300" r:id="rId17"/>
    <p:sldId id="302" r:id="rId18"/>
    <p:sldId id="303" r:id="rId19"/>
    <p:sldId id="305" r:id="rId20"/>
    <p:sldId id="304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</p:sldIdLst>
  <p:sldSz cx="9144000" cy="6858000" type="screen4x3"/>
  <p:notesSz cx="7077075" cy="9051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39CC"/>
    <a:srgbClr val="003300"/>
    <a:srgbClr val="AC2A99"/>
    <a:srgbClr val="0066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77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171F39-8FE1-4F6E-B401-61611D17D592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0C509837-F522-4F7C-8705-AE01A54BBC24}">
      <dgm:prSet phldrT="[Text]" custT="1"/>
      <dgm:spPr>
        <a:solidFill>
          <a:srgbClr val="FFFF00"/>
        </a:solidFill>
        <a:ln w="38100">
          <a:solidFill>
            <a:srgbClr val="00B0F0"/>
          </a:solidFill>
        </a:ln>
      </dgm:spPr>
      <dgm:t>
        <a:bodyPr/>
        <a:lstStyle/>
        <a:p>
          <a:r>
            <a:rPr lang="en-US" sz="2800" b="1" dirty="0" smtClean="0"/>
            <a:t>Older Adults</a:t>
          </a:r>
          <a:endParaRPr lang="en-US" sz="2800" b="1" dirty="0"/>
        </a:p>
      </dgm:t>
    </dgm:pt>
    <dgm:pt modelId="{2311E569-9C92-4BD2-BD52-9551CACBB941}" type="parTrans" cxnId="{395F8E34-BBF0-465B-95B0-D8B947C2E48D}">
      <dgm:prSet/>
      <dgm:spPr/>
      <dgm:t>
        <a:bodyPr/>
        <a:lstStyle/>
        <a:p>
          <a:endParaRPr lang="en-US"/>
        </a:p>
      </dgm:t>
    </dgm:pt>
    <dgm:pt modelId="{C8D2A29E-53E9-4DBF-AAB0-847503580BE9}" type="sibTrans" cxnId="{395F8E34-BBF0-465B-95B0-D8B947C2E48D}">
      <dgm:prSet/>
      <dgm:spPr/>
      <dgm:t>
        <a:bodyPr/>
        <a:lstStyle/>
        <a:p>
          <a:endParaRPr lang="en-US"/>
        </a:p>
      </dgm:t>
    </dgm:pt>
    <dgm:pt modelId="{87E86E6B-1AF9-411E-BFE5-6C72D834357B}">
      <dgm:prSet phldrT="[Text]" custT="1"/>
      <dgm:spPr>
        <a:solidFill>
          <a:srgbClr val="FFC000"/>
        </a:solidFill>
        <a:ln w="38100">
          <a:solidFill>
            <a:srgbClr val="00B0F0"/>
          </a:solidFill>
        </a:ln>
      </dgm:spPr>
      <dgm:t>
        <a:bodyPr/>
        <a:lstStyle/>
        <a:p>
          <a:r>
            <a:rPr lang="en-US" sz="2800" b="1" dirty="0" smtClean="0"/>
            <a:t>15–59 y/o</a:t>
          </a:r>
          <a:endParaRPr lang="en-US" sz="2800" b="1" dirty="0"/>
        </a:p>
      </dgm:t>
    </dgm:pt>
    <dgm:pt modelId="{963823C5-D707-40DD-A8C0-3FCB9DEB5E62}" type="parTrans" cxnId="{2D56CDDE-F83A-4EA1-A642-CEAD900A6CC5}">
      <dgm:prSet/>
      <dgm:spPr/>
      <dgm:t>
        <a:bodyPr/>
        <a:lstStyle/>
        <a:p>
          <a:endParaRPr lang="en-US"/>
        </a:p>
      </dgm:t>
    </dgm:pt>
    <dgm:pt modelId="{212604E3-B63C-4F12-9E8B-BAB7CF0A752B}" type="sibTrans" cxnId="{2D56CDDE-F83A-4EA1-A642-CEAD900A6CC5}">
      <dgm:prSet/>
      <dgm:spPr/>
      <dgm:t>
        <a:bodyPr/>
        <a:lstStyle/>
        <a:p>
          <a:endParaRPr lang="en-US"/>
        </a:p>
      </dgm:t>
    </dgm:pt>
    <dgm:pt modelId="{80F1BFA1-FE52-4730-9F87-6C92A8DF37F7}">
      <dgm:prSet phldrT="[Text]"/>
      <dgm:spPr>
        <a:solidFill>
          <a:srgbClr val="FF0000"/>
        </a:solidFill>
        <a:ln w="38100">
          <a:solidFill>
            <a:srgbClr val="00B0F0"/>
          </a:solidFill>
        </a:ln>
      </dgm:spPr>
      <dgm:t>
        <a:bodyPr/>
        <a:lstStyle/>
        <a:p>
          <a:endParaRPr lang="en-US" b="1" dirty="0"/>
        </a:p>
      </dgm:t>
    </dgm:pt>
    <dgm:pt modelId="{2E36D679-0B6E-4791-89A1-79B0991BAFB0}" type="parTrans" cxnId="{2539AAE2-C6B0-48F3-BA77-88EE27A14DFD}">
      <dgm:prSet/>
      <dgm:spPr/>
      <dgm:t>
        <a:bodyPr/>
        <a:lstStyle/>
        <a:p>
          <a:endParaRPr lang="en-US"/>
        </a:p>
      </dgm:t>
    </dgm:pt>
    <dgm:pt modelId="{DCFE7985-9D15-435D-8BEF-9F6C185ED520}" type="sibTrans" cxnId="{2539AAE2-C6B0-48F3-BA77-88EE27A14DFD}">
      <dgm:prSet/>
      <dgm:spPr/>
      <dgm:t>
        <a:bodyPr/>
        <a:lstStyle/>
        <a:p>
          <a:endParaRPr lang="en-US"/>
        </a:p>
      </dgm:t>
    </dgm:pt>
    <dgm:pt modelId="{D9CB0363-AD84-4485-AD52-C807E2E5BC50}" type="pres">
      <dgm:prSet presAssocID="{42171F39-8FE1-4F6E-B401-61611D17D592}" presName="Name0" presStyleCnt="0">
        <dgm:presLayoutVars>
          <dgm:dir/>
          <dgm:animLvl val="lvl"/>
          <dgm:resizeHandles val="exact"/>
        </dgm:presLayoutVars>
      </dgm:prSet>
      <dgm:spPr/>
    </dgm:pt>
    <dgm:pt modelId="{9C981D8E-32DA-45E3-B8B5-E79B96D031F6}" type="pres">
      <dgm:prSet presAssocID="{0C509837-F522-4F7C-8705-AE01A54BBC24}" presName="Name8" presStyleCnt="0"/>
      <dgm:spPr/>
    </dgm:pt>
    <dgm:pt modelId="{48028344-FC77-4A56-80FC-B7C0806D83C8}" type="pres">
      <dgm:prSet presAssocID="{0C509837-F522-4F7C-8705-AE01A54BBC24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091B92-E8CD-456B-8463-1CDF9DC3C0D2}" type="pres">
      <dgm:prSet presAssocID="{0C509837-F522-4F7C-8705-AE01A54BBC2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FFC313-B05F-416E-A948-0247E65CC296}" type="pres">
      <dgm:prSet presAssocID="{87E86E6B-1AF9-411E-BFE5-6C72D834357B}" presName="Name8" presStyleCnt="0"/>
      <dgm:spPr/>
    </dgm:pt>
    <dgm:pt modelId="{576BD79D-F023-4072-A264-B5AD35CDE0EA}" type="pres">
      <dgm:prSet presAssocID="{87E86E6B-1AF9-411E-BFE5-6C72D834357B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CE6915-57F0-4AB5-843D-40AA8D64ACCB}" type="pres">
      <dgm:prSet presAssocID="{87E86E6B-1AF9-411E-BFE5-6C72D834357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D245E-D0BE-4F92-A2AB-C3DACBB8A347}" type="pres">
      <dgm:prSet presAssocID="{80F1BFA1-FE52-4730-9F87-6C92A8DF37F7}" presName="Name8" presStyleCnt="0"/>
      <dgm:spPr/>
    </dgm:pt>
    <dgm:pt modelId="{EF666333-8C85-460F-8060-61D82DC73E31}" type="pres">
      <dgm:prSet presAssocID="{80F1BFA1-FE52-4730-9F87-6C92A8DF37F7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D73F4C-0379-4C93-AA79-DCD69C62ACB6}" type="pres">
      <dgm:prSet presAssocID="{80F1BFA1-FE52-4730-9F87-6C92A8DF37F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AD5CC6-BF1C-4610-A00D-DC5361BD7E15}" type="presOf" srcId="{42171F39-8FE1-4F6E-B401-61611D17D592}" destId="{D9CB0363-AD84-4485-AD52-C807E2E5BC50}" srcOrd="0" destOrd="0" presId="urn:microsoft.com/office/officeart/2005/8/layout/pyramid3"/>
    <dgm:cxn modelId="{5A43F17E-8C09-4FAB-B820-FA85B268AA4E}" type="presOf" srcId="{80F1BFA1-FE52-4730-9F87-6C92A8DF37F7}" destId="{EF666333-8C85-460F-8060-61D82DC73E31}" srcOrd="0" destOrd="0" presId="urn:microsoft.com/office/officeart/2005/8/layout/pyramid3"/>
    <dgm:cxn modelId="{2D56CDDE-F83A-4EA1-A642-CEAD900A6CC5}" srcId="{42171F39-8FE1-4F6E-B401-61611D17D592}" destId="{87E86E6B-1AF9-411E-BFE5-6C72D834357B}" srcOrd="1" destOrd="0" parTransId="{963823C5-D707-40DD-A8C0-3FCB9DEB5E62}" sibTransId="{212604E3-B63C-4F12-9E8B-BAB7CF0A752B}"/>
    <dgm:cxn modelId="{4308CAC1-6B61-433F-BCED-39670DDE4500}" type="presOf" srcId="{87E86E6B-1AF9-411E-BFE5-6C72D834357B}" destId="{B6CE6915-57F0-4AB5-843D-40AA8D64ACCB}" srcOrd="1" destOrd="0" presId="urn:microsoft.com/office/officeart/2005/8/layout/pyramid3"/>
    <dgm:cxn modelId="{C44EBE6C-EBEC-445C-BCCB-7687A5845C5B}" type="presOf" srcId="{0C509837-F522-4F7C-8705-AE01A54BBC24}" destId="{48028344-FC77-4A56-80FC-B7C0806D83C8}" srcOrd="0" destOrd="0" presId="urn:microsoft.com/office/officeart/2005/8/layout/pyramid3"/>
    <dgm:cxn modelId="{4988831B-E135-4CD9-834E-C75CEF438A00}" type="presOf" srcId="{87E86E6B-1AF9-411E-BFE5-6C72D834357B}" destId="{576BD79D-F023-4072-A264-B5AD35CDE0EA}" srcOrd="0" destOrd="0" presId="urn:microsoft.com/office/officeart/2005/8/layout/pyramid3"/>
    <dgm:cxn modelId="{DFBD34AE-D3A6-405F-A6BC-7E3208FBDB35}" type="presOf" srcId="{0C509837-F522-4F7C-8705-AE01A54BBC24}" destId="{B6091B92-E8CD-456B-8463-1CDF9DC3C0D2}" srcOrd="1" destOrd="0" presId="urn:microsoft.com/office/officeart/2005/8/layout/pyramid3"/>
    <dgm:cxn modelId="{2539AAE2-C6B0-48F3-BA77-88EE27A14DFD}" srcId="{42171F39-8FE1-4F6E-B401-61611D17D592}" destId="{80F1BFA1-FE52-4730-9F87-6C92A8DF37F7}" srcOrd="2" destOrd="0" parTransId="{2E36D679-0B6E-4791-89A1-79B0991BAFB0}" sibTransId="{DCFE7985-9D15-435D-8BEF-9F6C185ED520}"/>
    <dgm:cxn modelId="{395F8E34-BBF0-465B-95B0-D8B947C2E48D}" srcId="{42171F39-8FE1-4F6E-B401-61611D17D592}" destId="{0C509837-F522-4F7C-8705-AE01A54BBC24}" srcOrd="0" destOrd="0" parTransId="{2311E569-9C92-4BD2-BD52-9551CACBB941}" sibTransId="{C8D2A29E-53E9-4DBF-AAB0-847503580BE9}"/>
    <dgm:cxn modelId="{B98E13AE-0B5E-42C7-8304-BD7F72933CB1}" type="presOf" srcId="{80F1BFA1-FE52-4730-9F87-6C92A8DF37F7}" destId="{4BD73F4C-0379-4C93-AA79-DCD69C62ACB6}" srcOrd="1" destOrd="0" presId="urn:microsoft.com/office/officeart/2005/8/layout/pyramid3"/>
    <dgm:cxn modelId="{AAAB58F3-C43A-4F41-AAF3-C38D13A20A70}" type="presParOf" srcId="{D9CB0363-AD84-4485-AD52-C807E2E5BC50}" destId="{9C981D8E-32DA-45E3-B8B5-E79B96D031F6}" srcOrd="0" destOrd="0" presId="urn:microsoft.com/office/officeart/2005/8/layout/pyramid3"/>
    <dgm:cxn modelId="{BB2FAB9D-BD84-4927-A09E-AB9F9CD2B254}" type="presParOf" srcId="{9C981D8E-32DA-45E3-B8B5-E79B96D031F6}" destId="{48028344-FC77-4A56-80FC-B7C0806D83C8}" srcOrd="0" destOrd="0" presId="urn:microsoft.com/office/officeart/2005/8/layout/pyramid3"/>
    <dgm:cxn modelId="{1937FD65-F1D0-4F47-AB8C-511B9D9F895F}" type="presParOf" srcId="{9C981D8E-32DA-45E3-B8B5-E79B96D031F6}" destId="{B6091B92-E8CD-456B-8463-1CDF9DC3C0D2}" srcOrd="1" destOrd="0" presId="urn:microsoft.com/office/officeart/2005/8/layout/pyramid3"/>
    <dgm:cxn modelId="{CA3D4490-395D-49D7-B21B-2F89A8222773}" type="presParOf" srcId="{D9CB0363-AD84-4485-AD52-C807E2E5BC50}" destId="{77FFC313-B05F-416E-A948-0247E65CC296}" srcOrd="1" destOrd="0" presId="urn:microsoft.com/office/officeart/2005/8/layout/pyramid3"/>
    <dgm:cxn modelId="{82456B61-7841-46A7-B95F-9BCCA3D4D071}" type="presParOf" srcId="{77FFC313-B05F-416E-A948-0247E65CC296}" destId="{576BD79D-F023-4072-A264-B5AD35CDE0EA}" srcOrd="0" destOrd="0" presId="urn:microsoft.com/office/officeart/2005/8/layout/pyramid3"/>
    <dgm:cxn modelId="{8430F9C9-EB49-488E-8951-F9C7EBB65395}" type="presParOf" srcId="{77FFC313-B05F-416E-A948-0247E65CC296}" destId="{B6CE6915-57F0-4AB5-843D-40AA8D64ACCB}" srcOrd="1" destOrd="0" presId="urn:microsoft.com/office/officeart/2005/8/layout/pyramid3"/>
    <dgm:cxn modelId="{84D18D06-3334-4E16-BA40-A9A3D6AD8436}" type="presParOf" srcId="{D9CB0363-AD84-4485-AD52-C807E2E5BC50}" destId="{C2CD245E-D0BE-4F92-A2AB-C3DACBB8A347}" srcOrd="2" destOrd="0" presId="urn:microsoft.com/office/officeart/2005/8/layout/pyramid3"/>
    <dgm:cxn modelId="{EC12D22B-0463-4820-89A0-0D222C1567D5}" type="presParOf" srcId="{C2CD245E-D0BE-4F92-A2AB-C3DACBB8A347}" destId="{EF666333-8C85-460F-8060-61D82DC73E31}" srcOrd="0" destOrd="0" presId="urn:microsoft.com/office/officeart/2005/8/layout/pyramid3"/>
    <dgm:cxn modelId="{55AE2322-D0FF-44E7-92C6-6ABAD228FAA0}" type="presParOf" srcId="{C2CD245E-D0BE-4F92-A2AB-C3DACBB8A347}" destId="{4BD73F4C-0379-4C93-AA79-DCD69C62ACB6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EAA126-723C-4860-A09E-52269C40D16F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1225C01E-0819-4ED7-B468-89681850D06E}">
      <dgm:prSet phldrT="[Text]" custT="1"/>
      <dgm:spPr>
        <a:solidFill>
          <a:srgbClr val="FFFF00"/>
        </a:solidFill>
        <a:ln w="38100">
          <a:solidFill>
            <a:srgbClr val="00B0F0"/>
          </a:solidFill>
        </a:ln>
      </dgm:spPr>
      <dgm:t>
        <a:bodyPr/>
        <a:lstStyle/>
        <a:p>
          <a:endParaRPr lang="en-US" sz="2400" b="1" dirty="0"/>
        </a:p>
      </dgm:t>
    </dgm:pt>
    <dgm:pt modelId="{97FCD6B2-7E5E-4776-A3C3-941EB30F4865}" type="parTrans" cxnId="{50D7A884-9B36-4841-9B84-48C010DF605A}">
      <dgm:prSet/>
      <dgm:spPr/>
      <dgm:t>
        <a:bodyPr/>
        <a:lstStyle/>
        <a:p>
          <a:endParaRPr lang="en-US"/>
        </a:p>
      </dgm:t>
    </dgm:pt>
    <dgm:pt modelId="{DF020DA1-D1A0-4002-A2AC-0F5AC03E1509}" type="sibTrans" cxnId="{50D7A884-9B36-4841-9B84-48C010DF605A}">
      <dgm:prSet/>
      <dgm:spPr/>
      <dgm:t>
        <a:bodyPr/>
        <a:lstStyle/>
        <a:p>
          <a:endParaRPr lang="en-US"/>
        </a:p>
      </dgm:t>
    </dgm:pt>
    <dgm:pt modelId="{423D617E-831D-459E-9404-5330F34E6FFC}">
      <dgm:prSet phldrT="[Text]" custT="1"/>
      <dgm:spPr>
        <a:solidFill>
          <a:srgbClr val="FFC000"/>
        </a:solidFill>
        <a:ln w="38100">
          <a:solidFill>
            <a:srgbClr val="00B0F0"/>
          </a:solidFill>
        </a:ln>
      </dgm:spPr>
      <dgm:t>
        <a:bodyPr/>
        <a:lstStyle/>
        <a:p>
          <a:r>
            <a:rPr lang="en-US" sz="2800" b="1" dirty="0" smtClean="0"/>
            <a:t>15–59 y/o</a:t>
          </a:r>
          <a:endParaRPr lang="en-US" sz="2800" b="1" dirty="0"/>
        </a:p>
      </dgm:t>
    </dgm:pt>
    <dgm:pt modelId="{3FCBCECB-8906-4248-AB21-8B0C10B2AEA1}" type="parTrans" cxnId="{CD18FF4E-FE06-4F93-A111-A9E326D6D1BC}">
      <dgm:prSet/>
      <dgm:spPr/>
      <dgm:t>
        <a:bodyPr/>
        <a:lstStyle/>
        <a:p>
          <a:endParaRPr lang="en-US"/>
        </a:p>
      </dgm:t>
    </dgm:pt>
    <dgm:pt modelId="{1763B472-F518-4D74-B480-D85BBFAF6EEE}" type="sibTrans" cxnId="{CD18FF4E-FE06-4F93-A111-A9E326D6D1BC}">
      <dgm:prSet/>
      <dgm:spPr/>
      <dgm:t>
        <a:bodyPr/>
        <a:lstStyle/>
        <a:p>
          <a:endParaRPr lang="en-US"/>
        </a:p>
      </dgm:t>
    </dgm:pt>
    <dgm:pt modelId="{83299C9E-EC71-442D-B81B-263467FF72E5}">
      <dgm:prSet phldrT="[Text]" custT="1"/>
      <dgm:spPr>
        <a:solidFill>
          <a:srgbClr val="FF0000"/>
        </a:solidFill>
        <a:ln w="38100">
          <a:solidFill>
            <a:srgbClr val="00B0F0"/>
          </a:solidFill>
        </a:ln>
      </dgm:spPr>
      <dgm:t>
        <a:bodyPr/>
        <a:lstStyle/>
        <a:p>
          <a:r>
            <a:rPr lang="en-US" sz="2800" b="1" dirty="0" smtClean="0"/>
            <a:t>Children</a:t>
          </a:r>
          <a:endParaRPr lang="en-US" sz="2800" b="1" dirty="0"/>
        </a:p>
      </dgm:t>
    </dgm:pt>
    <dgm:pt modelId="{3DB29E72-BC90-44D4-974E-CCB2C93A6FF8}" type="parTrans" cxnId="{547BC606-E1C6-44E3-BD91-6DCDCE2BC222}">
      <dgm:prSet/>
      <dgm:spPr/>
      <dgm:t>
        <a:bodyPr/>
        <a:lstStyle/>
        <a:p>
          <a:endParaRPr lang="en-US"/>
        </a:p>
      </dgm:t>
    </dgm:pt>
    <dgm:pt modelId="{7184378D-1592-4FE1-BD0B-67921067AE2C}" type="sibTrans" cxnId="{547BC606-E1C6-44E3-BD91-6DCDCE2BC222}">
      <dgm:prSet/>
      <dgm:spPr/>
      <dgm:t>
        <a:bodyPr/>
        <a:lstStyle/>
        <a:p>
          <a:endParaRPr lang="en-US"/>
        </a:p>
      </dgm:t>
    </dgm:pt>
    <dgm:pt modelId="{954A7154-EFCA-45A3-8091-D400CC5AA033}" type="pres">
      <dgm:prSet presAssocID="{ADEAA126-723C-4860-A09E-52269C40D16F}" presName="Name0" presStyleCnt="0">
        <dgm:presLayoutVars>
          <dgm:dir/>
          <dgm:animLvl val="lvl"/>
          <dgm:resizeHandles val="exact"/>
        </dgm:presLayoutVars>
      </dgm:prSet>
      <dgm:spPr/>
    </dgm:pt>
    <dgm:pt modelId="{679043F8-7C55-4217-87A9-6B1EBF744883}" type="pres">
      <dgm:prSet presAssocID="{1225C01E-0819-4ED7-B468-89681850D06E}" presName="Name8" presStyleCnt="0"/>
      <dgm:spPr/>
    </dgm:pt>
    <dgm:pt modelId="{B956C21A-449A-46D6-9A17-5B9AA0A9204A}" type="pres">
      <dgm:prSet presAssocID="{1225C01E-0819-4ED7-B468-89681850D06E}" presName="level" presStyleLbl="node1" presStyleIdx="0" presStyleCnt="3" custScaleX="988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135A21-4182-436F-A420-5F4D39189F54}" type="pres">
      <dgm:prSet presAssocID="{1225C01E-0819-4ED7-B468-89681850D06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C05B3-1CCB-4414-81C5-37B3D26158FF}" type="pres">
      <dgm:prSet presAssocID="{423D617E-831D-459E-9404-5330F34E6FFC}" presName="Name8" presStyleCnt="0"/>
      <dgm:spPr/>
    </dgm:pt>
    <dgm:pt modelId="{649A28F6-97C0-4B05-BF69-A2259795A59F}" type="pres">
      <dgm:prSet presAssocID="{423D617E-831D-459E-9404-5330F34E6FFC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F66F0C-45B2-4234-A3A1-4517994F15ED}" type="pres">
      <dgm:prSet presAssocID="{423D617E-831D-459E-9404-5330F34E6FF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D53B41-100D-4D47-920E-51830E0CC961}" type="pres">
      <dgm:prSet presAssocID="{83299C9E-EC71-442D-B81B-263467FF72E5}" presName="Name8" presStyleCnt="0"/>
      <dgm:spPr/>
    </dgm:pt>
    <dgm:pt modelId="{F754757B-4AB6-4924-A4B9-45BDA151A849}" type="pres">
      <dgm:prSet presAssocID="{83299C9E-EC71-442D-B81B-263467FF72E5}" presName="level" presStyleLbl="node1" presStyleIdx="2" presStyleCnt="3" custScaleX="9943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52368-5F9E-4B49-9F3E-DD9D534F249E}" type="pres">
      <dgm:prSet presAssocID="{83299C9E-EC71-442D-B81B-263467FF72E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63D05D-4563-41E7-8898-2A4FFCBECBE5}" type="presOf" srcId="{1225C01E-0819-4ED7-B468-89681850D06E}" destId="{AA135A21-4182-436F-A420-5F4D39189F54}" srcOrd="1" destOrd="0" presId="urn:microsoft.com/office/officeart/2005/8/layout/pyramid1"/>
    <dgm:cxn modelId="{CD18FF4E-FE06-4F93-A111-A9E326D6D1BC}" srcId="{ADEAA126-723C-4860-A09E-52269C40D16F}" destId="{423D617E-831D-459E-9404-5330F34E6FFC}" srcOrd="1" destOrd="0" parTransId="{3FCBCECB-8906-4248-AB21-8B0C10B2AEA1}" sibTransId="{1763B472-F518-4D74-B480-D85BBFAF6EEE}"/>
    <dgm:cxn modelId="{D1DB151D-349B-49D0-8608-4E8ABFB0BA33}" type="presOf" srcId="{ADEAA126-723C-4860-A09E-52269C40D16F}" destId="{954A7154-EFCA-45A3-8091-D400CC5AA033}" srcOrd="0" destOrd="0" presId="urn:microsoft.com/office/officeart/2005/8/layout/pyramid1"/>
    <dgm:cxn modelId="{110A3600-F48F-436B-A97D-A544C35B37DE}" type="presOf" srcId="{83299C9E-EC71-442D-B81B-263467FF72E5}" destId="{17152368-5F9E-4B49-9F3E-DD9D534F249E}" srcOrd="1" destOrd="0" presId="urn:microsoft.com/office/officeart/2005/8/layout/pyramid1"/>
    <dgm:cxn modelId="{50D7A884-9B36-4841-9B84-48C010DF605A}" srcId="{ADEAA126-723C-4860-A09E-52269C40D16F}" destId="{1225C01E-0819-4ED7-B468-89681850D06E}" srcOrd="0" destOrd="0" parTransId="{97FCD6B2-7E5E-4776-A3C3-941EB30F4865}" sibTransId="{DF020DA1-D1A0-4002-A2AC-0F5AC03E1509}"/>
    <dgm:cxn modelId="{80A869EE-DAD9-4D71-9D07-8C9AB9AAC5D6}" type="presOf" srcId="{423D617E-831D-459E-9404-5330F34E6FFC}" destId="{649A28F6-97C0-4B05-BF69-A2259795A59F}" srcOrd="0" destOrd="0" presId="urn:microsoft.com/office/officeart/2005/8/layout/pyramid1"/>
    <dgm:cxn modelId="{5862A5BE-63D2-4C85-8528-2405E094B3A2}" type="presOf" srcId="{1225C01E-0819-4ED7-B468-89681850D06E}" destId="{B956C21A-449A-46D6-9A17-5B9AA0A9204A}" srcOrd="0" destOrd="0" presId="urn:microsoft.com/office/officeart/2005/8/layout/pyramid1"/>
    <dgm:cxn modelId="{547BC606-E1C6-44E3-BD91-6DCDCE2BC222}" srcId="{ADEAA126-723C-4860-A09E-52269C40D16F}" destId="{83299C9E-EC71-442D-B81B-263467FF72E5}" srcOrd="2" destOrd="0" parTransId="{3DB29E72-BC90-44D4-974E-CCB2C93A6FF8}" sibTransId="{7184378D-1592-4FE1-BD0B-67921067AE2C}"/>
    <dgm:cxn modelId="{C8BFF41B-86B5-409F-86DD-CA29BA3311F9}" type="presOf" srcId="{83299C9E-EC71-442D-B81B-263467FF72E5}" destId="{F754757B-4AB6-4924-A4B9-45BDA151A849}" srcOrd="0" destOrd="0" presId="urn:microsoft.com/office/officeart/2005/8/layout/pyramid1"/>
    <dgm:cxn modelId="{BF18D80C-C7CD-4308-82A9-A18D9595522D}" type="presOf" srcId="{423D617E-831D-459E-9404-5330F34E6FFC}" destId="{5DF66F0C-45B2-4234-A3A1-4517994F15ED}" srcOrd="1" destOrd="0" presId="urn:microsoft.com/office/officeart/2005/8/layout/pyramid1"/>
    <dgm:cxn modelId="{25BD106D-DAC8-4A6C-AEFD-CFF2D2604238}" type="presParOf" srcId="{954A7154-EFCA-45A3-8091-D400CC5AA033}" destId="{679043F8-7C55-4217-87A9-6B1EBF744883}" srcOrd="0" destOrd="0" presId="urn:microsoft.com/office/officeart/2005/8/layout/pyramid1"/>
    <dgm:cxn modelId="{F7A5876C-D62A-4FD7-916F-68DC7133757C}" type="presParOf" srcId="{679043F8-7C55-4217-87A9-6B1EBF744883}" destId="{B956C21A-449A-46D6-9A17-5B9AA0A9204A}" srcOrd="0" destOrd="0" presId="urn:microsoft.com/office/officeart/2005/8/layout/pyramid1"/>
    <dgm:cxn modelId="{BC89A1AF-00EC-418E-82F7-DFA07BA79A3D}" type="presParOf" srcId="{679043F8-7C55-4217-87A9-6B1EBF744883}" destId="{AA135A21-4182-436F-A420-5F4D39189F54}" srcOrd="1" destOrd="0" presId="urn:microsoft.com/office/officeart/2005/8/layout/pyramid1"/>
    <dgm:cxn modelId="{D9CA759A-9A16-41AA-9074-B557AF4297AE}" type="presParOf" srcId="{954A7154-EFCA-45A3-8091-D400CC5AA033}" destId="{B91C05B3-1CCB-4414-81C5-37B3D26158FF}" srcOrd="1" destOrd="0" presId="urn:microsoft.com/office/officeart/2005/8/layout/pyramid1"/>
    <dgm:cxn modelId="{15792874-19E0-4EEF-AB99-21F6024CC019}" type="presParOf" srcId="{B91C05B3-1CCB-4414-81C5-37B3D26158FF}" destId="{649A28F6-97C0-4B05-BF69-A2259795A59F}" srcOrd="0" destOrd="0" presId="urn:microsoft.com/office/officeart/2005/8/layout/pyramid1"/>
    <dgm:cxn modelId="{EC19081F-44B5-4372-AC7A-E42E72D202EA}" type="presParOf" srcId="{B91C05B3-1CCB-4414-81C5-37B3D26158FF}" destId="{5DF66F0C-45B2-4234-A3A1-4517994F15ED}" srcOrd="1" destOrd="0" presId="urn:microsoft.com/office/officeart/2005/8/layout/pyramid1"/>
    <dgm:cxn modelId="{B7851440-17EB-4A9F-B0E8-8735E64AA1F0}" type="presParOf" srcId="{954A7154-EFCA-45A3-8091-D400CC5AA033}" destId="{99D53B41-100D-4D47-920E-51830E0CC961}" srcOrd="2" destOrd="0" presId="urn:microsoft.com/office/officeart/2005/8/layout/pyramid1"/>
    <dgm:cxn modelId="{4F9BE07C-CFE7-427E-9536-507FF0282992}" type="presParOf" srcId="{99D53B41-100D-4D47-920E-51830E0CC961}" destId="{F754757B-4AB6-4924-A4B9-45BDA151A849}" srcOrd="0" destOrd="0" presId="urn:microsoft.com/office/officeart/2005/8/layout/pyramid1"/>
    <dgm:cxn modelId="{3E9AE636-033A-466C-8903-3000732840C3}" type="presParOf" srcId="{99D53B41-100D-4D47-920E-51830E0CC961}" destId="{17152368-5F9E-4B49-9F3E-DD9D534F249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9B0BFD-354B-45BF-840A-8E573D8105BD}" type="doc">
      <dgm:prSet loTypeId="urn:microsoft.com/office/officeart/2011/layout/HexagonRadial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78C9C1E-9D06-4F81-8219-296A08550D0D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en-US" b="1" dirty="0" smtClean="0"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rPr>
            <a:t>Toxicology</a:t>
          </a:r>
          <a:endParaRPr lang="en-US" b="1" dirty="0">
            <a:solidFill>
              <a:srgbClr val="FF0000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BE70E8D8-8E23-478D-A6FC-6BFAE5890E81}" type="parTrans" cxnId="{D4C4B166-349D-46A1-A8ED-E39A39558062}">
      <dgm:prSet/>
      <dgm:spPr/>
      <dgm:t>
        <a:bodyPr/>
        <a:lstStyle/>
        <a:p>
          <a:endParaRPr lang="en-US"/>
        </a:p>
      </dgm:t>
    </dgm:pt>
    <dgm:pt modelId="{695642B4-1E3F-4CBF-8F31-E33CFDB7A076}" type="sibTrans" cxnId="{D4C4B166-349D-46A1-A8ED-E39A39558062}">
      <dgm:prSet/>
      <dgm:spPr/>
      <dgm:t>
        <a:bodyPr/>
        <a:lstStyle/>
        <a:p>
          <a:endParaRPr lang="en-US"/>
        </a:p>
      </dgm:t>
    </dgm:pt>
    <dgm:pt modelId="{925C0043-0922-4B31-A882-06DD7953A37C}">
      <dgm:prSet phldrT="[Text]" custT="1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Epidemiology</a:t>
          </a:r>
          <a:endParaRPr lang="en-US" sz="2000" b="1" dirty="0">
            <a:solidFill>
              <a:schemeClr val="tx1"/>
            </a:solidFill>
          </a:endParaRPr>
        </a:p>
      </dgm:t>
    </dgm:pt>
    <dgm:pt modelId="{1B7C70BE-DB94-4454-B332-B196A063E152}" type="parTrans" cxnId="{99AD864B-CE91-4F8B-BD24-52FE5FB887DC}">
      <dgm:prSet/>
      <dgm:spPr/>
      <dgm:t>
        <a:bodyPr/>
        <a:lstStyle/>
        <a:p>
          <a:endParaRPr lang="en-US"/>
        </a:p>
      </dgm:t>
    </dgm:pt>
    <dgm:pt modelId="{31DA53D9-77EA-4B3F-AF5E-972F22459416}" type="sibTrans" cxnId="{99AD864B-CE91-4F8B-BD24-52FE5FB887DC}">
      <dgm:prSet/>
      <dgm:spPr/>
      <dgm:t>
        <a:bodyPr/>
        <a:lstStyle/>
        <a:p>
          <a:endParaRPr lang="en-US"/>
        </a:p>
      </dgm:t>
    </dgm:pt>
    <dgm:pt modelId="{FB0828DA-B997-4C57-9BEE-2934EC861AD5}">
      <dgm:prSet phldrT="[Text]"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Pathology</a:t>
          </a:r>
          <a:endParaRPr lang="en-US" sz="2000" b="1" dirty="0">
            <a:solidFill>
              <a:schemeClr val="tx1"/>
            </a:solidFill>
          </a:endParaRPr>
        </a:p>
      </dgm:t>
    </dgm:pt>
    <dgm:pt modelId="{F4761AF9-DE31-4E96-8D96-A0A648C88B9D}" type="parTrans" cxnId="{A345838E-645B-4A8F-9BB4-6BF5FB5C5A12}">
      <dgm:prSet/>
      <dgm:spPr/>
      <dgm:t>
        <a:bodyPr/>
        <a:lstStyle/>
        <a:p>
          <a:endParaRPr lang="en-US"/>
        </a:p>
      </dgm:t>
    </dgm:pt>
    <dgm:pt modelId="{4E60CC24-3700-4D97-8EE4-E7C003748E15}" type="sibTrans" cxnId="{A345838E-645B-4A8F-9BB4-6BF5FB5C5A12}">
      <dgm:prSet/>
      <dgm:spPr/>
      <dgm:t>
        <a:bodyPr/>
        <a:lstStyle/>
        <a:p>
          <a:endParaRPr lang="en-US"/>
        </a:p>
      </dgm:t>
    </dgm:pt>
    <dgm:pt modelId="{148E2D54-C4C0-4F59-9C3E-099E29FB770A}">
      <dgm:prSet phldrT="[Text]" custT="1"/>
      <dgm:spPr>
        <a:solidFill>
          <a:srgbClr val="CCFFCC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Pharmacology</a:t>
          </a:r>
          <a:endParaRPr lang="en-US" sz="2000" b="1" dirty="0">
            <a:solidFill>
              <a:schemeClr val="tx1"/>
            </a:solidFill>
          </a:endParaRPr>
        </a:p>
      </dgm:t>
    </dgm:pt>
    <dgm:pt modelId="{B125EABD-297A-40DE-A858-AFD0C363A5DF}" type="parTrans" cxnId="{D80294C0-C561-4187-9B2F-D9FB006C4AC0}">
      <dgm:prSet/>
      <dgm:spPr/>
      <dgm:t>
        <a:bodyPr/>
        <a:lstStyle/>
        <a:p>
          <a:endParaRPr lang="en-US"/>
        </a:p>
      </dgm:t>
    </dgm:pt>
    <dgm:pt modelId="{832465D4-0447-4199-9116-45B2604EABD7}" type="sibTrans" cxnId="{D80294C0-C561-4187-9B2F-D9FB006C4AC0}">
      <dgm:prSet/>
      <dgm:spPr/>
      <dgm:t>
        <a:bodyPr/>
        <a:lstStyle/>
        <a:p>
          <a:endParaRPr lang="en-US"/>
        </a:p>
      </dgm:t>
    </dgm:pt>
    <dgm:pt modelId="{52F79AFF-5B3C-4D66-8823-ED5E999E02C0}">
      <dgm:prSet phldrT="[Text]" custT="1"/>
      <dgm:spPr>
        <a:solidFill>
          <a:srgbClr val="3366FF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Statistics</a:t>
          </a:r>
          <a:endParaRPr lang="en-US" sz="2000" b="1" dirty="0">
            <a:solidFill>
              <a:schemeClr val="tx1"/>
            </a:solidFill>
          </a:endParaRPr>
        </a:p>
      </dgm:t>
    </dgm:pt>
    <dgm:pt modelId="{3BCE1B66-1691-459A-BE60-DBEEF325B1BF}" type="parTrans" cxnId="{1765AE25-0FE3-447F-A3D9-881FE8332DAB}">
      <dgm:prSet/>
      <dgm:spPr/>
      <dgm:t>
        <a:bodyPr/>
        <a:lstStyle/>
        <a:p>
          <a:endParaRPr lang="en-US"/>
        </a:p>
      </dgm:t>
    </dgm:pt>
    <dgm:pt modelId="{EEC53292-8924-4813-990A-F52A9A070C69}" type="sibTrans" cxnId="{1765AE25-0FE3-447F-A3D9-881FE8332DAB}">
      <dgm:prSet/>
      <dgm:spPr/>
      <dgm:t>
        <a:bodyPr/>
        <a:lstStyle/>
        <a:p>
          <a:endParaRPr lang="en-US"/>
        </a:p>
      </dgm:t>
    </dgm:pt>
    <dgm:pt modelId="{E8E854F2-CA30-439A-9008-EC34923DC16E}">
      <dgm:prSet phldrT="[Text]" custT="1"/>
      <dgm:spPr>
        <a:solidFill>
          <a:srgbClr val="CA39CC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Physiology</a:t>
          </a:r>
          <a:endParaRPr lang="en-US" sz="2000" b="1" dirty="0">
            <a:solidFill>
              <a:schemeClr val="tx1"/>
            </a:solidFill>
          </a:endParaRPr>
        </a:p>
      </dgm:t>
    </dgm:pt>
    <dgm:pt modelId="{FFFE85B8-EB9C-4BC4-8470-36BAC4C18645}" type="parTrans" cxnId="{A1298544-73AB-4549-9802-716468129F06}">
      <dgm:prSet/>
      <dgm:spPr/>
      <dgm:t>
        <a:bodyPr/>
        <a:lstStyle/>
        <a:p>
          <a:endParaRPr lang="en-US"/>
        </a:p>
      </dgm:t>
    </dgm:pt>
    <dgm:pt modelId="{751486B0-15DF-4D3F-B5AE-E795467BA486}" type="sibTrans" cxnId="{A1298544-73AB-4549-9802-716468129F06}">
      <dgm:prSet/>
      <dgm:spPr/>
      <dgm:t>
        <a:bodyPr/>
        <a:lstStyle/>
        <a:p>
          <a:endParaRPr lang="en-US"/>
        </a:p>
      </dgm:t>
    </dgm:pt>
    <dgm:pt modelId="{0ABC27CB-63C0-41E8-81FA-016A006BF916}">
      <dgm:prSet phldrT="[Text]" custT="1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Chemistry</a:t>
          </a:r>
          <a:endParaRPr lang="en-US" sz="2000" b="1" dirty="0">
            <a:solidFill>
              <a:schemeClr val="tx1"/>
            </a:solidFill>
          </a:endParaRPr>
        </a:p>
      </dgm:t>
    </dgm:pt>
    <dgm:pt modelId="{2B5340C9-1307-4B54-B53D-B3C4503A1E04}" type="parTrans" cxnId="{8044FC8C-BA90-4732-A98A-3BDDD7A899AB}">
      <dgm:prSet/>
      <dgm:spPr/>
      <dgm:t>
        <a:bodyPr/>
        <a:lstStyle/>
        <a:p>
          <a:endParaRPr lang="en-US"/>
        </a:p>
      </dgm:t>
    </dgm:pt>
    <dgm:pt modelId="{910AECF4-ABEA-42A6-B091-B284F34E75B2}" type="sibTrans" cxnId="{8044FC8C-BA90-4732-A98A-3BDDD7A899AB}">
      <dgm:prSet/>
      <dgm:spPr/>
      <dgm:t>
        <a:bodyPr/>
        <a:lstStyle/>
        <a:p>
          <a:endParaRPr lang="en-US"/>
        </a:p>
      </dgm:t>
    </dgm:pt>
    <dgm:pt modelId="{0C1EE010-8EEC-48DA-A4DD-A9F735D12CC0}" type="pres">
      <dgm:prSet presAssocID="{4F9B0BFD-354B-45BF-840A-8E573D8105B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306460D-6ADE-42C5-BDC7-637FD80A2BDB}" type="pres">
      <dgm:prSet presAssocID="{578C9C1E-9D06-4F81-8219-296A08550D0D}" presName="Parent" presStyleLbl="node0" presStyleIdx="0" presStyleCnt="1" custScaleX="110496" custScaleY="99872" custLinFactNeighborX="-2732" custLinFactNeighborY="4086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02D0D299-368E-474D-B486-64C06744BF7A}" type="pres">
      <dgm:prSet presAssocID="{925C0043-0922-4B31-A882-06DD7953A37C}" presName="Accent1" presStyleCnt="0"/>
      <dgm:spPr/>
    </dgm:pt>
    <dgm:pt modelId="{409F2AE3-FC08-4ECA-B236-C990F42A827E}" type="pres">
      <dgm:prSet presAssocID="{925C0043-0922-4B31-A882-06DD7953A37C}" presName="Accent" presStyleLbl="bgShp" presStyleIdx="0" presStyleCnt="6"/>
      <dgm:spPr/>
    </dgm:pt>
    <dgm:pt modelId="{7ACB272C-0FCE-4986-9A85-486A0B2DE203}" type="pres">
      <dgm:prSet presAssocID="{925C0043-0922-4B31-A882-06DD7953A37C}" presName="Child1" presStyleLbl="node1" presStyleIdx="0" presStyleCnt="6" custScaleX="133278" custScaleY="109390" custLinFactNeighborX="-3340" custLinFactNeighborY="87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AF226F-E2E3-404A-95B7-8C24550AF27B}" type="pres">
      <dgm:prSet presAssocID="{FB0828DA-B997-4C57-9BEE-2934EC861AD5}" presName="Accent2" presStyleCnt="0"/>
      <dgm:spPr/>
    </dgm:pt>
    <dgm:pt modelId="{BB2136A8-166C-4016-8A60-B72404E91276}" type="pres">
      <dgm:prSet presAssocID="{FB0828DA-B997-4C57-9BEE-2934EC861AD5}" presName="Accent" presStyleLbl="bgShp" presStyleIdx="1" presStyleCnt="6" custLinFactX="167758" custLinFactNeighborX="200000" custLinFactNeighborY="-81237"/>
      <dgm:spPr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</a:ln>
      </dgm:spPr>
    </dgm:pt>
    <dgm:pt modelId="{E467FB5C-8346-4D2D-A503-5181B6C43588}" type="pres">
      <dgm:prSet presAssocID="{FB0828DA-B997-4C57-9BEE-2934EC861AD5}" presName="Child2" presStyleLbl="node1" presStyleIdx="1" presStyleCnt="6" custScaleX="128740" custScaleY="110591" custLinFactNeighborX="14818" custLinFactNeighborY="76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ACF442-E3F9-4368-AF15-E8F04209EEE1}" type="pres">
      <dgm:prSet presAssocID="{148E2D54-C4C0-4F59-9C3E-099E29FB770A}" presName="Accent3" presStyleCnt="0"/>
      <dgm:spPr/>
    </dgm:pt>
    <dgm:pt modelId="{B51BA261-D422-46D6-8C86-CB7E5BA30089}" type="pres">
      <dgm:prSet presAssocID="{148E2D54-C4C0-4F59-9C3E-099E29FB770A}" presName="Accent" presStyleLbl="bgShp" presStyleIdx="2" presStyleCnt="6" custLinFactX="100000" custLinFactY="-40695" custLinFactNeighborX="151051" custLinFactNeighborY="-100000"/>
      <dgm:spPr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</a:ln>
      </dgm:spPr>
    </dgm:pt>
    <dgm:pt modelId="{2167DE86-0C9F-483E-B803-91F321653391}" type="pres">
      <dgm:prSet presAssocID="{148E2D54-C4C0-4F59-9C3E-099E29FB770A}" presName="Child3" presStyleLbl="node1" presStyleIdx="2" presStyleCnt="6" custScaleX="131568" custScaleY="109390" custLinFactNeighborX="14054" custLinFactNeighborY="31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591F57-E1AF-45CB-BAE9-3154C23BBB74}" type="pres">
      <dgm:prSet presAssocID="{52F79AFF-5B3C-4D66-8823-ED5E999E02C0}" presName="Accent4" presStyleCnt="0"/>
      <dgm:spPr/>
    </dgm:pt>
    <dgm:pt modelId="{74145B0A-AC13-48D1-AA83-C40222C9B687}" type="pres">
      <dgm:prSet presAssocID="{52F79AFF-5B3C-4D66-8823-ED5E999E02C0}" presName="Accent" presStyleLbl="bgShp" presStyleIdx="3" presStyleCnt="6" custLinFactX="135952" custLinFactY="-100000" custLinFactNeighborX="200000" custLinFactNeighborY="-121255"/>
      <dgm:spPr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</a:ln>
      </dgm:spPr>
    </dgm:pt>
    <dgm:pt modelId="{F3A98FE4-9A16-4779-AC09-396EC894F8DE}" type="pres">
      <dgm:prSet presAssocID="{52F79AFF-5B3C-4D66-8823-ED5E999E02C0}" presName="Child4" presStyleLbl="node1" presStyleIdx="3" presStyleCnt="6" custScaleX="135089" custScaleY="105485" custLinFactNeighborX="-2402" custLinFactNeighborY="44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D4C11B-D55E-46B6-915A-DA64BAED2D23}" type="pres">
      <dgm:prSet presAssocID="{E8E854F2-CA30-439A-9008-EC34923DC16E}" presName="Accent5" presStyleCnt="0"/>
      <dgm:spPr/>
    </dgm:pt>
    <dgm:pt modelId="{E40E3502-14E2-4194-A69A-53801505624E}" type="pres">
      <dgm:prSet presAssocID="{E8E854F2-CA30-439A-9008-EC34923DC16E}" presName="Accent" presStyleLbl="bgShp" presStyleIdx="4" presStyleCnt="6" custLinFactX="240215" custLinFactNeighborX="300000" custLinFactNeighborY="6902"/>
      <dgm:spPr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</a:ln>
      </dgm:spPr>
    </dgm:pt>
    <dgm:pt modelId="{42D47B86-B7CC-4950-A5C4-EAFF6F4C9A97}" type="pres">
      <dgm:prSet presAssocID="{E8E854F2-CA30-439A-9008-EC34923DC16E}" presName="Child5" presStyleLbl="node1" presStyleIdx="4" presStyleCnt="6" custScaleX="140398" custScaleY="116706" custLinFactNeighborX="-24094" custLinFactNeighborY="43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87CF8-C496-465B-BC4C-A055B7D7B135}" type="pres">
      <dgm:prSet presAssocID="{0ABC27CB-63C0-41E8-81FA-016A006BF916}" presName="Accent6" presStyleCnt="0"/>
      <dgm:spPr/>
    </dgm:pt>
    <dgm:pt modelId="{CFAF5B64-1814-4A0E-A2C9-AC61CAA3B57F}" type="pres">
      <dgm:prSet presAssocID="{0ABC27CB-63C0-41E8-81FA-016A006BF916}" presName="Accent" presStyleLbl="bgShp" presStyleIdx="5" presStyleCnt="6" custScaleY="93617" custLinFactX="300000" custLinFactNeighborX="355779" custLinFactNeighborY="70987"/>
      <dgm:spPr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</a:ln>
      </dgm:spPr>
    </dgm:pt>
    <dgm:pt modelId="{1C5F500B-655C-4C19-B874-C129093A7BB6}" type="pres">
      <dgm:prSet presAssocID="{0ABC27CB-63C0-41E8-81FA-016A006BF916}" presName="Child6" presStyleLbl="node1" presStyleIdx="5" presStyleCnt="6" custScaleX="136406" custScaleY="114664" custLinFactNeighborX="-25092" custLinFactNeighborY="48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C5B3BA-71ED-184E-AF51-B4AFC2CC7EB3}" type="presOf" srcId="{FB0828DA-B997-4C57-9BEE-2934EC861AD5}" destId="{E467FB5C-8346-4D2D-A503-5181B6C43588}" srcOrd="0" destOrd="0" presId="urn:microsoft.com/office/officeart/2011/layout/HexagonRadial"/>
    <dgm:cxn modelId="{3A6A720D-0658-A84E-A70C-28F0186241F5}" type="presOf" srcId="{E8E854F2-CA30-439A-9008-EC34923DC16E}" destId="{42D47B86-B7CC-4950-A5C4-EAFF6F4C9A97}" srcOrd="0" destOrd="0" presId="urn:microsoft.com/office/officeart/2011/layout/HexagonRadial"/>
    <dgm:cxn modelId="{1765AE25-0FE3-447F-A3D9-881FE8332DAB}" srcId="{578C9C1E-9D06-4F81-8219-296A08550D0D}" destId="{52F79AFF-5B3C-4D66-8823-ED5E999E02C0}" srcOrd="3" destOrd="0" parTransId="{3BCE1B66-1691-459A-BE60-DBEEF325B1BF}" sibTransId="{EEC53292-8924-4813-990A-F52A9A070C69}"/>
    <dgm:cxn modelId="{8044FC8C-BA90-4732-A98A-3BDDD7A899AB}" srcId="{578C9C1E-9D06-4F81-8219-296A08550D0D}" destId="{0ABC27CB-63C0-41E8-81FA-016A006BF916}" srcOrd="5" destOrd="0" parTransId="{2B5340C9-1307-4B54-B53D-B3C4503A1E04}" sibTransId="{910AECF4-ABEA-42A6-B091-B284F34E75B2}"/>
    <dgm:cxn modelId="{90A2D51E-530A-7D4A-AA8E-EA64FC398DF9}" type="presOf" srcId="{578C9C1E-9D06-4F81-8219-296A08550D0D}" destId="{3306460D-6ADE-42C5-BDC7-637FD80A2BDB}" srcOrd="0" destOrd="0" presId="urn:microsoft.com/office/officeart/2011/layout/HexagonRadial"/>
    <dgm:cxn modelId="{D4C4B166-349D-46A1-A8ED-E39A39558062}" srcId="{4F9B0BFD-354B-45BF-840A-8E573D8105BD}" destId="{578C9C1E-9D06-4F81-8219-296A08550D0D}" srcOrd="0" destOrd="0" parTransId="{BE70E8D8-8E23-478D-A6FC-6BFAE5890E81}" sibTransId="{695642B4-1E3F-4CBF-8F31-E33CFDB7A076}"/>
    <dgm:cxn modelId="{1556F33D-1829-F64F-BF09-222064D9C2CF}" type="presOf" srcId="{0ABC27CB-63C0-41E8-81FA-016A006BF916}" destId="{1C5F500B-655C-4C19-B874-C129093A7BB6}" srcOrd="0" destOrd="0" presId="urn:microsoft.com/office/officeart/2011/layout/HexagonRadial"/>
    <dgm:cxn modelId="{D80294C0-C561-4187-9B2F-D9FB006C4AC0}" srcId="{578C9C1E-9D06-4F81-8219-296A08550D0D}" destId="{148E2D54-C4C0-4F59-9C3E-099E29FB770A}" srcOrd="2" destOrd="0" parTransId="{B125EABD-297A-40DE-A858-AFD0C363A5DF}" sibTransId="{832465D4-0447-4199-9116-45B2604EABD7}"/>
    <dgm:cxn modelId="{99AD864B-CE91-4F8B-BD24-52FE5FB887DC}" srcId="{578C9C1E-9D06-4F81-8219-296A08550D0D}" destId="{925C0043-0922-4B31-A882-06DD7953A37C}" srcOrd="0" destOrd="0" parTransId="{1B7C70BE-DB94-4454-B332-B196A063E152}" sibTransId="{31DA53D9-77EA-4B3F-AF5E-972F22459416}"/>
    <dgm:cxn modelId="{A142F7AC-7142-1243-A0E3-6D7F2E1E2504}" type="presOf" srcId="{4F9B0BFD-354B-45BF-840A-8E573D8105BD}" destId="{0C1EE010-8EEC-48DA-A4DD-A9F735D12CC0}" srcOrd="0" destOrd="0" presId="urn:microsoft.com/office/officeart/2011/layout/HexagonRadial"/>
    <dgm:cxn modelId="{13AEF69C-4261-FF4F-A003-AC462451FC51}" type="presOf" srcId="{52F79AFF-5B3C-4D66-8823-ED5E999E02C0}" destId="{F3A98FE4-9A16-4779-AC09-396EC894F8DE}" srcOrd="0" destOrd="0" presId="urn:microsoft.com/office/officeart/2011/layout/HexagonRadial"/>
    <dgm:cxn modelId="{A1298544-73AB-4549-9802-716468129F06}" srcId="{578C9C1E-9D06-4F81-8219-296A08550D0D}" destId="{E8E854F2-CA30-439A-9008-EC34923DC16E}" srcOrd="4" destOrd="0" parTransId="{FFFE85B8-EB9C-4BC4-8470-36BAC4C18645}" sibTransId="{751486B0-15DF-4D3F-B5AE-E795467BA486}"/>
    <dgm:cxn modelId="{A345838E-645B-4A8F-9BB4-6BF5FB5C5A12}" srcId="{578C9C1E-9D06-4F81-8219-296A08550D0D}" destId="{FB0828DA-B997-4C57-9BEE-2934EC861AD5}" srcOrd="1" destOrd="0" parTransId="{F4761AF9-DE31-4E96-8D96-A0A648C88B9D}" sibTransId="{4E60CC24-3700-4D97-8EE4-E7C003748E15}"/>
    <dgm:cxn modelId="{E121060F-EC8B-FD46-B1D4-7C4E0F7A2706}" type="presOf" srcId="{925C0043-0922-4B31-A882-06DD7953A37C}" destId="{7ACB272C-0FCE-4986-9A85-486A0B2DE203}" srcOrd="0" destOrd="0" presId="urn:microsoft.com/office/officeart/2011/layout/HexagonRadial"/>
    <dgm:cxn modelId="{C7F02767-DF5C-884D-827E-DA88139632CA}" type="presOf" srcId="{148E2D54-C4C0-4F59-9C3E-099E29FB770A}" destId="{2167DE86-0C9F-483E-B803-91F321653391}" srcOrd="0" destOrd="0" presId="urn:microsoft.com/office/officeart/2011/layout/HexagonRadial"/>
    <dgm:cxn modelId="{C8518A12-D9ED-BB41-9FAE-08AC521B2823}" type="presParOf" srcId="{0C1EE010-8EEC-48DA-A4DD-A9F735D12CC0}" destId="{3306460D-6ADE-42C5-BDC7-637FD80A2BDB}" srcOrd="0" destOrd="0" presId="urn:microsoft.com/office/officeart/2011/layout/HexagonRadial"/>
    <dgm:cxn modelId="{57212DF2-81B8-FD47-A161-386C49FF59BB}" type="presParOf" srcId="{0C1EE010-8EEC-48DA-A4DD-A9F735D12CC0}" destId="{02D0D299-368E-474D-B486-64C06744BF7A}" srcOrd="1" destOrd="0" presId="urn:microsoft.com/office/officeart/2011/layout/HexagonRadial"/>
    <dgm:cxn modelId="{4C085A41-FD35-AD42-B871-E0DCB6D3BEB5}" type="presParOf" srcId="{02D0D299-368E-474D-B486-64C06744BF7A}" destId="{409F2AE3-FC08-4ECA-B236-C990F42A827E}" srcOrd="0" destOrd="0" presId="urn:microsoft.com/office/officeart/2011/layout/HexagonRadial"/>
    <dgm:cxn modelId="{4D5DBF89-E4FD-DD45-9CD0-3F6EED043E3A}" type="presParOf" srcId="{0C1EE010-8EEC-48DA-A4DD-A9F735D12CC0}" destId="{7ACB272C-0FCE-4986-9A85-486A0B2DE203}" srcOrd="2" destOrd="0" presId="urn:microsoft.com/office/officeart/2011/layout/HexagonRadial"/>
    <dgm:cxn modelId="{BA7333E5-451B-6D45-8AD7-682600DFF6F0}" type="presParOf" srcId="{0C1EE010-8EEC-48DA-A4DD-A9F735D12CC0}" destId="{F1AF226F-E2E3-404A-95B7-8C24550AF27B}" srcOrd="3" destOrd="0" presId="urn:microsoft.com/office/officeart/2011/layout/HexagonRadial"/>
    <dgm:cxn modelId="{98D0712A-5EF9-8549-AFB9-C310E645BB32}" type="presParOf" srcId="{F1AF226F-E2E3-404A-95B7-8C24550AF27B}" destId="{BB2136A8-166C-4016-8A60-B72404E91276}" srcOrd="0" destOrd="0" presId="urn:microsoft.com/office/officeart/2011/layout/HexagonRadial"/>
    <dgm:cxn modelId="{A95FC12D-BB1C-2540-9A4B-CBFD0F69467F}" type="presParOf" srcId="{0C1EE010-8EEC-48DA-A4DD-A9F735D12CC0}" destId="{E467FB5C-8346-4D2D-A503-5181B6C43588}" srcOrd="4" destOrd="0" presId="urn:microsoft.com/office/officeart/2011/layout/HexagonRadial"/>
    <dgm:cxn modelId="{5813C60E-87D0-0343-9FC8-8F314B8FD7E8}" type="presParOf" srcId="{0C1EE010-8EEC-48DA-A4DD-A9F735D12CC0}" destId="{60ACF442-E3F9-4368-AF15-E8F04209EEE1}" srcOrd="5" destOrd="0" presId="urn:microsoft.com/office/officeart/2011/layout/HexagonRadial"/>
    <dgm:cxn modelId="{98167D63-AC5F-AF4A-B0D0-6D12BF4B3240}" type="presParOf" srcId="{60ACF442-E3F9-4368-AF15-E8F04209EEE1}" destId="{B51BA261-D422-46D6-8C86-CB7E5BA30089}" srcOrd="0" destOrd="0" presId="urn:microsoft.com/office/officeart/2011/layout/HexagonRadial"/>
    <dgm:cxn modelId="{BFCD6055-E231-9E41-BDE1-B1A3FA380321}" type="presParOf" srcId="{0C1EE010-8EEC-48DA-A4DD-A9F735D12CC0}" destId="{2167DE86-0C9F-483E-B803-91F321653391}" srcOrd="6" destOrd="0" presId="urn:microsoft.com/office/officeart/2011/layout/HexagonRadial"/>
    <dgm:cxn modelId="{50665D23-52A5-8240-A60A-178D812DA34F}" type="presParOf" srcId="{0C1EE010-8EEC-48DA-A4DD-A9F735D12CC0}" destId="{D3591F57-E1AF-45CB-BAE9-3154C23BBB74}" srcOrd="7" destOrd="0" presId="urn:microsoft.com/office/officeart/2011/layout/HexagonRadial"/>
    <dgm:cxn modelId="{46E791E3-DAAD-BB4E-ACC0-3C98237AEC34}" type="presParOf" srcId="{D3591F57-E1AF-45CB-BAE9-3154C23BBB74}" destId="{74145B0A-AC13-48D1-AA83-C40222C9B687}" srcOrd="0" destOrd="0" presId="urn:microsoft.com/office/officeart/2011/layout/HexagonRadial"/>
    <dgm:cxn modelId="{94027DF2-8D60-3542-90C7-9E1B6298C614}" type="presParOf" srcId="{0C1EE010-8EEC-48DA-A4DD-A9F735D12CC0}" destId="{F3A98FE4-9A16-4779-AC09-396EC894F8DE}" srcOrd="8" destOrd="0" presId="urn:microsoft.com/office/officeart/2011/layout/HexagonRadial"/>
    <dgm:cxn modelId="{F670200F-CA47-2A4A-AF84-D48737C74910}" type="presParOf" srcId="{0C1EE010-8EEC-48DA-A4DD-A9F735D12CC0}" destId="{D5D4C11B-D55E-46B6-915A-DA64BAED2D23}" srcOrd="9" destOrd="0" presId="urn:microsoft.com/office/officeart/2011/layout/HexagonRadial"/>
    <dgm:cxn modelId="{72D6CC15-48F8-8141-A0EC-2486E7D49FA7}" type="presParOf" srcId="{D5D4C11B-D55E-46B6-915A-DA64BAED2D23}" destId="{E40E3502-14E2-4194-A69A-53801505624E}" srcOrd="0" destOrd="0" presId="urn:microsoft.com/office/officeart/2011/layout/HexagonRadial"/>
    <dgm:cxn modelId="{2E96F0BB-101A-EB4E-8CEF-9C93CDC04839}" type="presParOf" srcId="{0C1EE010-8EEC-48DA-A4DD-A9F735D12CC0}" destId="{42D47B86-B7CC-4950-A5C4-EAFF6F4C9A97}" srcOrd="10" destOrd="0" presId="urn:microsoft.com/office/officeart/2011/layout/HexagonRadial"/>
    <dgm:cxn modelId="{3A18A2DB-82A0-1449-B125-CDA4A0BED0D1}" type="presParOf" srcId="{0C1EE010-8EEC-48DA-A4DD-A9F735D12CC0}" destId="{73987CF8-C496-465B-BC4C-A055B7D7B135}" srcOrd="11" destOrd="0" presId="urn:microsoft.com/office/officeart/2011/layout/HexagonRadial"/>
    <dgm:cxn modelId="{35747259-5712-3249-90D7-E1E635D1F788}" type="presParOf" srcId="{73987CF8-C496-465B-BC4C-A055B7D7B135}" destId="{CFAF5B64-1814-4A0E-A2C9-AC61CAA3B57F}" srcOrd="0" destOrd="0" presId="urn:microsoft.com/office/officeart/2011/layout/HexagonRadial"/>
    <dgm:cxn modelId="{B15A58F9-D903-374B-BB2E-168F11787168}" type="presParOf" srcId="{0C1EE010-8EEC-48DA-A4DD-A9F735D12CC0}" destId="{1C5F500B-655C-4C19-B874-C129093A7BB6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10CAA0-AC76-4825-AAE3-4A98F2737FD3}" type="doc">
      <dgm:prSet loTypeId="urn:microsoft.com/office/officeart/2005/8/layout/radial6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C33F5AE-EAA9-412C-BF10-7986CBA222B3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Environmental Policy</a:t>
          </a:r>
          <a:endParaRPr lang="en-US" sz="2400" b="1" dirty="0">
            <a:solidFill>
              <a:schemeClr val="tx1"/>
            </a:solidFill>
          </a:endParaRPr>
        </a:p>
      </dgm:t>
    </dgm:pt>
    <dgm:pt modelId="{AF0D6420-38E8-4C40-A70A-C6EB68473E6B}" type="parTrans" cxnId="{B0BEE1E5-2DE3-4005-AA98-2303B13403A5}">
      <dgm:prSet/>
      <dgm:spPr/>
      <dgm:t>
        <a:bodyPr/>
        <a:lstStyle/>
        <a:p>
          <a:endParaRPr lang="en-US"/>
        </a:p>
      </dgm:t>
    </dgm:pt>
    <dgm:pt modelId="{1285FD9B-4B12-402C-B6EB-13884C3E5F1F}" type="sibTrans" cxnId="{B0BEE1E5-2DE3-4005-AA98-2303B13403A5}">
      <dgm:prSet/>
      <dgm:spPr/>
      <dgm:t>
        <a:bodyPr/>
        <a:lstStyle/>
        <a:p>
          <a:endParaRPr lang="en-US"/>
        </a:p>
      </dgm:t>
    </dgm:pt>
    <dgm:pt modelId="{BDE88E71-4BB4-4619-915F-795975A3C630}">
      <dgm:prSet phldrT="[Text]"/>
      <dgm:spPr>
        <a:solidFill>
          <a:schemeClr val="accent4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b="1" dirty="0" smtClean="0"/>
            <a:t>Economic</a:t>
          </a:r>
          <a:endParaRPr lang="en-US" b="1" dirty="0"/>
        </a:p>
      </dgm:t>
    </dgm:pt>
    <dgm:pt modelId="{FB30A556-3E14-43E9-8347-B0AA58B58C25}" type="parTrans" cxnId="{45632880-1AC8-4EEC-9764-D9B5B327575A}">
      <dgm:prSet/>
      <dgm:spPr/>
      <dgm:t>
        <a:bodyPr/>
        <a:lstStyle/>
        <a:p>
          <a:endParaRPr lang="en-US"/>
        </a:p>
      </dgm:t>
    </dgm:pt>
    <dgm:pt modelId="{5900F3CC-2E1F-4F17-B31D-48A1358157FA}" type="sibTrans" cxnId="{45632880-1AC8-4EEC-9764-D9B5B327575A}">
      <dgm:prSet/>
      <dgm:spPr>
        <a:solidFill>
          <a:schemeClr val="accent2">
            <a:lumMod val="40000"/>
            <a:lumOff val="60000"/>
          </a:schemeClr>
        </a:solid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E558EBE2-430D-432A-8A85-D4B326F16D41}">
      <dgm:prSet phldrT="[Text]"/>
      <dgm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b="1" dirty="0" smtClean="0"/>
            <a:t>Cultural</a:t>
          </a:r>
          <a:endParaRPr lang="en-US" b="1" dirty="0"/>
        </a:p>
      </dgm:t>
    </dgm:pt>
    <dgm:pt modelId="{DA8DA4D0-2D25-4AE2-9842-E09BC7A565A8}" type="parTrans" cxnId="{C3C03EF5-E605-46BB-9F73-B79E6EA27DC7}">
      <dgm:prSet/>
      <dgm:spPr/>
      <dgm:t>
        <a:bodyPr/>
        <a:lstStyle/>
        <a:p>
          <a:endParaRPr lang="en-US"/>
        </a:p>
      </dgm:t>
    </dgm:pt>
    <dgm:pt modelId="{2C1E2051-6959-4B26-8E80-749ECD96C1DF}" type="sibTrans" cxnId="{C3C03EF5-E605-46BB-9F73-B79E6EA27DC7}">
      <dgm:prSet/>
      <dgm:spPr>
        <a:solidFill>
          <a:schemeClr val="accent2">
            <a:lumMod val="40000"/>
            <a:lumOff val="60000"/>
          </a:schemeClr>
        </a:solid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DC6F8BBB-78CE-401C-B21F-6B9BEB3271F8}">
      <dgm:prSet phldrT="[Text]"/>
      <dgm:spPr>
        <a:solidFill>
          <a:schemeClr val="accent1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b="1" dirty="0" smtClean="0"/>
            <a:t>Scientific</a:t>
          </a:r>
          <a:endParaRPr lang="en-US" b="1" dirty="0"/>
        </a:p>
      </dgm:t>
    </dgm:pt>
    <dgm:pt modelId="{CB48309B-A177-4431-A0EF-5D65FA28C263}" type="parTrans" cxnId="{7C70E6B3-03B9-45C6-9C46-394473B068E3}">
      <dgm:prSet/>
      <dgm:spPr/>
      <dgm:t>
        <a:bodyPr/>
        <a:lstStyle/>
        <a:p>
          <a:endParaRPr lang="en-US"/>
        </a:p>
      </dgm:t>
    </dgm:pt>
    <dgm:pt modelId="{00689ABC-75D7-45A7-9E7C-954E31D6D91E}" type="sibTrans" cxnId="{7C70E6B3-03B9-45C6-9C46-394473B068E3}">
      <dgm:prSet/>
      <dgm:spPr>
        <a:solidFill>
          <a:schemeClr val="accent2">
            <a:lumMod val="40000"/>
            <a:lumOff val="60000"/>
          </a:schemeClr>
        </a:solid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AF9CB71A-5A21-4032-93E2-6DDF30BACEB2}">
      <dgm:prSet phldrT="[Text]"/>
      <dgm:spPr>
        <a:solidFill>
          <a:schemeClr val="accent6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b="1" dirty="0" smtClean="0"/>
            <a:t>Political</a:t>
          </a:r>
        </a:p>
        <a:p>
          <a:r>
            <a:rPr lang="en-US" b="1" dirty="0" smtClean="0"/>
            <a:t>J-E-L</a:t>
          </a:r>
          <a:endParaRPr lang="en-US" b="1" dirty="0"/>
        </a:p>
      </dgm:t>
    </dgm:pt>
    <dgm:pt modelId="{7319D541-B1C5-417C-84B6-937B779C934C}" type="parTrans" cxnId="{289DDC37-21A5-4D1E-8C92-E7B28716D886}">
      <dgm:prSet/>
      <dgm:spPr/>
      <dgm:t>
        <a:bodyPr/>
        <a:lstStyle/>
        <a:p>
          <a:endParaRPr lang="en-US"/>
        </a:p>
      </dgm:t>
    </dgm:pt>
    <dgm:pt modelId="{64E8751B-FCC4-435E-A9FE-765F8DC49A6B}" type="sibTrans" cxnId="{289DDC37-21A5-4D1E-8C92-E7B28716D886}">
      <dgm:prSet/>
      <dgm:spPr>
        <a:solidFill>
          <a:schemeClr val="accent2">
            <a:lumMod val="40000"/>
            <a:lumOff val="60000"/>
          </a:schemeClr>
        </a:solid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F0629FA2-EE87-4AC2-A907-862CAACF82D1}" type="pres">
      <dgm:prSet presAssocID="{6710CAA0-AC76-4825-AAE3-4A98F2737FD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A49F05-DDED-4ECF-8251-492B72446F9A}" type="pres">
      <dgm:prSet presAssocID="{AC33F5AE-EAA9-412C-BF10-7986CBA222B3}" presName="centerShape" presStyleLbl="node0" presStyleIdx="0" presStyleCnt="1" custScaleX="175651" custScaleY="175650" custLinFactNeighborX="1074" custLinFactNeighborY="-490"/>
      <dgm:spPr/>
      <dgm:t>
        <a:bodyPr/>
        <a:lstStyle/>
        <a:p>
          <a:endParaRPr lang="en-US"/>
        </a:p>
      </dgm:t>
    </dgm:pt>
    <dgm:pt modelId="{FC471D93-745D-4B75-BF95-02A4919816F2}" type="pres">
      <dgm:prSet presAssocID="{BDE88E71-4BB4-4619-915F-795975A3C630}" presName="node" presStyleLbl="node1" presStyleIdx="0" presStyleCnt="4" custScaleX="1493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2E310-BBAA-46AF-8528-14D9C463410D}" type="pres">
      <dgm:prSet presAssocID="{BDE88E71-4BB4-4619-915F-795975A3C630}" presName="dummy" presStyleCnt="0"/>
      <dgm:spPr/>
    </dgm:pt>
    <dgm:pt modelId="{92FEC84B-BEAA-4602-BCD8-A51DB012FB63}" type="pres">
      <dgm:prSet presAssocID="{5900F3CC-2E1F-4F17-B31D-48A1358157FA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33498A9-FF4C-42D5-8E40-7C95638F8930}" type="pres">
      <dgm:prSet presAssocID="{E558EBE2-430D-432A-8A85-D4B326F16D41}" presName="node" presStyleLbl="node1" presStyleIdx="1" presStyleCnt="4" custScaleX="156376" custRadScaleRad="116204" custRadScaleInc="-24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F9BED-29FD-4944-BAA2-8BFD41A16241}" type="pres">
      <dgm:prSet presAssocID="{E558EBE2-430D-432A-8A85-D4B326F16D41}" presName="dummy" presStyleCnt="0"/>
      <dgm:spPr/>
    </dgm:pt>
    <dgm:pt modelId="{9FC66565-00BF-4160-B48C-B26A0C28E849}" type="pres">
      <dgm:prSet presAssocID="{2C1E2051-6959-4B26-8E80-749ECD96C1DF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9B59815-A246-4A19-973B-ED7ACFD44F09}" type="pres">
      <dgm:prSet presAssocID="{DC6F8BBB-78CE-401C-B21F-6B9BEB3271F8}" presName="node" presStyleLbl="node1" presStyleIdx="2" presStyleCnt="4" custScaleX="155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C10A1-A845-4B3D-A381-62013FAC90F6}" type="pres">
      <dgm:prSet presAssocID="{DC6F8BBB-78CE-401C-B21F-6B9BEB3271F8}" presName="dummy" presStyleCnt="0"/>
      <dgm:spPr/>
    </dgm:pt>
    <dgm:pt modelId="{41C36999-E877-47C1-868E-90E265015C11}" type="pres">
      <dgm:prSet presAssocID="{00689ABC-75D7-45A7-9E7C-954E31D6D91E}" presName="sibTrans" presStyleLbl="sibTrans2D1" presStyleIdx="2" presStyleCnt="4"/>
      <dgm:spPr/>
      <dgm:t>
        <a:bodyPr/>
        <a:lstStyle/>
        <a:p>
          <a:endParaRPr lang="en-US"/>
        </a:p>
      </dgm:t>
    </dgm:pt>
    <dgm:pt modelId="{BBB3E897-21F3-430E-95D0-427D8C555E5E}" type="pres">
      <dgm:prSet presAssocID="{AF9CB71A-5A21-4032-93E2-6DDF30BACEB2}" presName="node" presStyleLbl="node1" presStyleIdx="3" presStyleCnt="4" custScaleX="145031" custRadScaleRad="111919" custRadScaleInc="25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9BCA42-1F33-4E7C-A0E8-CAFF8EAF13B3}" type="pres">
      <dgm:prSet presAssocID="{AF9CB71A-5A21-4032-93E2-6DDF30BACEB2}" presName="dummy" presStyleCnt="0"/>
      <dgm:spPr/>
    </dgm:pt>
    <dgm:pt modelId="{3EDD351D-607F-4F1A-AE6C-7F7594FC7562}" type="pres">
      <dgm:prSet presAssocID="{64E8751B-FCC4-435E-A9FE-765F8DC49A6B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F3814B50-CE50-7A4E-B1D7-A8FFC08DBA77}" type="presOf" srcId="{5900F3CC-2E1F-4F17-B31D-48A1358157FA}" destId="{92FEC84B-BEAA-4602-BCD8-A51DB012FB63}" srcOrd="0" destOrd="0" presId="urn:microsoft.com/office/officeart/2005/8/layout/radial6"/>
    <dgm:cxn modelId="{E40E99BE-A079-9D49-89B9-9ABF03C4DEAE}" type="presOf" srcId="{64E8751B-FCC4-435E-A9FE-765F8DC49A6B}" destId="{3EDD351D-607F-4F1A-AE6C-7F7594FC7562}" srcOrd="0" destOrd="0" presId="urn:microsoft.com/office/officeart/2005/8/layout/radial6"/>
    <dgm:cxn modelId="{289DDC37-21A5-4D1E-8C92-E7B28716D886}" srcId="{AC33F5AE-EAA9-412C-BF10-7986CBA222B3}" destId="{AF9CB71A-5A21-4032-93E2-6DDF30BACEB2}" srcOrd="3" destOrd="0" parTransId="{7319D541-B1C5-417C-84B6-937B779C934C}" sibTransId="{64E8751B-FCC4-435E-A9FE-765F8DC49A6B}"/>
    <dgm:cxn modelId="{C3C03EF5-E605-46BB-9F73-B79E6EA27DC7}" srcId="{AC33F5AE-EAA9-412C-BF10-7986CBA222B3}" destId="{E558EBE2-430D-432A-8A85-D4B326F16D41}" srcOrd="1" destOrd="0" parTransId="{DA8DA4D0-2D25-4AE2-9842-E09BC7A565A8}" sibTransId="{2C1E2051-6959-4B26-8E80-749ECD96C1DF}"/>
    <dgm:cxn modelId="{CE7B7EB2-EF9C-DC4D-A389-0D9734F65595}" type="presOf" srcId="{AF9CB71A-5A21-4032-93E2-6DDF30BACEB2}" destId="{BBB3E897-21F3-430E-95D0-427D8C555E5E}" srcOrd="0" destOrd="0" presId="urn:microsoft.com/office/officeart/2005/8/layout/radial6"/>
    <dgm:cxn modelId="{45632880-1AC8-4EEC-9764-D9B5B327575A}" srcId="{AC33F5AE-EAA9-412C-BF10-7986CBA222B3}" destId="{BDE88E71-4BB4-4619-915F-795975A3C630}" srcOrd="0" destOrd="0" parTransId="{FB30A556-3E14-43E9-8347-B0AA58B58C25}" sibTransId="{5900F3CC-2E1F-4F17-B31D-48A1358157FA}"/>
    <dgm:cxn modelId="{3BE41A43-7238-2E4C-8CD3-40F4314C4EB9}" type="presOf" srcId="{AC33F5AE-EAA9-412C-BF10-7986CBA222B3}" destId="{40A49F05-DDED-4ECF-8251-492B72446F9A}" srcOrd="0" destOrd="0" presId="urn:microsoft.com/office/officeart/2005/8/layout/radial6"/>
    <dgm:cxn modelId="{0073109D-9382-6B4B-B4B1-CADFC0E3B770}" type="presOf" srcId="{6710CAA0-AC76-4825-AAE3-4A98F2737FD3}" destId="{F0629FA2-EE87-4AC2-A907-862CAACF82D1}" srcOrd="0" destOrd="0" presId="urn:microsoft.com/office/officeart/2005/8/layout/radial6"/>
    <dgm:cxn modelId="{05FB8F7B-0AFC-5B42-803E-7089FFA66D88}" type="presOf" srcId="{BDE88E71-4BB4-4619-915F-795975A3C630}" destId="{FC471D93-745D-4B75-BF95-02A4919816F2}" srcOrd="0" destOrd="0" presId="urn:microsoft.com/office/officeart/2005/8/layout/radial6"/>
    <dgm:cxn modelId="{008E24B6-342C-D946-A8F7-AF5BFC641DBB}" type="presOf" srcId="{DC6F8BBB-78CE-401C-B21F-6B9BEB3271F8}" destId="{F9B59815-A246-4A19-973B-ED7ACFD44F09}" srcOrd="0" destOrd="0" presId="urn:microsoft.com/office/officeart/2005/8/layout/radial6"/>
    <dgm:cxn modelId="{B0BEE1E5-2DE3-4005-AA98-2303B13403A5}" srcId="{6710CAA0-AC76-4825-AAE3-4A98F2737FD3}" destId="{AC33F5AE-EAA9-412C-BF10-7986CBA222B3}" srcOrd="0" destOrd="0" parTransId="{AF0D6420-38E8-4C40-A70A-C6EB68473E6B}" sibTransId="{1285FD9B-4B12-402C-B6EB-13884C3E5F1F}"/>
    <dgm:cxn modelId="{7C70E6B3-03B9-45C6-9C46-394473B068E3}" srcId="{AC33F5AE-EAA9-412C-BF10-7986CBA222B3}" destId="{DC6F8BBB-78CE-401C-B21F-6B9BEB3271F8}" srcOrd="2" destOrd="0" parTransId="{CB48309B-A177-4431-A0EF-5D65FA28C263}" sibTransId="{00689ABC-75D7-45A7-9E7C-954E31D6D91E}"/>
    <dgm:cxn modelId="{DD3480D9-F951-6948-AB7F-5907847F445A}" type="presOf" srcId="{2C1E2051-6959-4B26-8E80-749ECD96C1DF}" destId="{9FC66565-00BF-4160-B48C-B26A0C28E849}" srcOrd="0" destOrd="0" presId="urn:microsoft.com/office/officeart/2005/8/layout/radial6"/>
    <dgm:cxn modelId="{153E3060-DFC2-7E41-AED5-446146F81770}" type="presOf" srcId="{E558EBE2-430D-432A-8A85-D4B326F16D41}" destId="{033498A9-FF4C-42D5-8E40-7C95638F8930}" srcOrd="0" destOrd="0" presId="urn:microsoft.com/office/officeart/2005/8/layout/radial6"/>
    <dgm:cxn modelId="{BD482F9C-D50E-0747-AC74-4198A41E3A0F}" type="presOf" srcId="{00689ABC-75D7-45A7-9E7C-954E31D6D91E}" destId="{41C36999-E877-47C1-868E-90E265015C11}" srcOrd="0" destOrd="0" presId="urn:microsoft.com/office/officeart/2005/8/layout/radial6"/>
    <dgm:cxn modelId="{529F4C3D-5838-544D-8295-D447F6F49C7B}" type="presParOf" srcId="{F0629FA2-EE87-4AC2-A907-862CAACF82D1}" destId="{40A49F05-DDED-4ECF-8251-492B72446F9A}" srcOrd="0" destOrd="0" presId="urn:microsoft.com/office/officeart/2005/8/layout/radial6"/>
    <dgm:cxn modelId="{74351EA5-AE47-6C42-A9F0-6998FABF5ABB}" type="presParOf" srcId="{F0629FA2-EE87-4AC2-A907-862CAACF82D1}" destId="{FC471D93-745D-4B75-BF95-02A4919816F2}" srcOrd="1" destOrd="0" presId="urn:microsoft.com/office/officeart/2005/8/layout/radial6"/>
    <dgm:cxn modelId="{B6122F0B-8B14-6440-94B2-64DD83E37FD5}" type="presParOf" srcId="{F0629FA2-EE87-4AC2-A907-862CAACF82D1}" destId="{F942E310-BBAA-46AF-8528-14D9C463410D}" srcOrd="2" destOrd="0" presId="urn:microsoft.com/office/officeart/2005/8/layout/radial6"/>
    <dgm:cxn modelId="{01304130-59EB-C34B-B480-412A72087654}" type="presParOf" srcId="{F0629FA2-EE87-4AC2-A907-862CAACF82D1}" destId="{92FEC84B-BEAA-4602-BCD8-A51DB012FB63}" srcOrd="3" destOrd="0" presId="urn:microsoft.com/office/officeart/2005/8/layout/radial6"/>
    <dgm:cxn modelId="{3524E569-7C30-8246-8BCE-896924245003}" type="presParOf" srcId="{F0629FA2-EE87-4AC2-A907-862CAACF82D1}" destId="{033498A9-FF4C-42D5-8E40-7C95638F8930}" srcOrd="4" destOrd="0" presId="urn:microsoft.com/office/officeart/2005/8/layout/radial6"/>
    <dgm:cxn modelId="{3A998CBF-EB03-F348-9B26-45617D968D45}" type="presParOf" srcId="{F0629FA2-EE87-4AC2-A907-862CAACF82D1}" destId="{66CF9BED-29FD-4944-BAA2-8BFD41A16241}" srcOrd="5" destOrd="0" presId="urn:microsoft.com/office/officeart/2005/8/layout/radial6"/>
    <dgm:cxn modelId="{1FE3F9D8-E6BD-3B47-93F9-C7FE22D8EB09}" type="presParOf" srcId="{F0629FA2-EE87-4AC2-A907-862CAACF82D1}" destId="{9FC66565-00BF-4160-B48C-B26A0C28E849}" srcOrd="6" destOrd="0" presId="urn:microsoft.com/office/officeart/2005/8/layout/radial6"/>
    <dgm:cxn modelId="{3F3F96F2-3A93-7B45-896F-351B3A7D2A49}" type="presParOf" srcId="{F0629FA2-EE87-4AC2-A907-862CAACF82D1}" destId="{F9B59815-A246-4A19-973B-ED7ACFD44F09}" srcOrd="7" destOrd="0" presId="urn:microsoft.com/office/officeart/2005/8/layout/radial6"/>
    <dgm:cxn modelId="{0CF6E60E-B077-3B42-A4BF-EEEB3D7AEC56}" type="presParOf" srcId="{F0629FA2-EE87-4AC2-A907-862CAACF82D1}" destId="{870C10A1-A845-4B3D-A381-62013FAC90F6}" srcOrd="8" destOrd="0" presId="urn:microsoft.com/office/officeart/2005/8/layout/radial6"/>
    <dgm:cxn modelId="{20F2627A-C4B8-7849-8B8A-71E3209F647B}" type="presParOf" srcId="{F0629FA2-EE87-4AC2-A907-862CAACF82D1}" destId="{41C36999-E877-47C1-868E-90E265015C11}" srcOrd="9" destOrd="0" presId="urn:microsoft.com/office/officeart/2005/8/layout/radial6"/>
    <dgm:cxn modelId="{557A6F19-AF67-EE43-A5A9-D684EBCCF080}" type="presParOf" srcId="{F0629FA2-EE87-4AC2-A907-862CAACF82D1}" destId="{BBB3E897-21F3-430E-95D0-427D8C555E5E}" srcOrd="10" destOrd="0" presId="urn:microsoft.com/office/officeart/2005/8/layout/radial6"/>
    <dgm:cxn modelId="{54DB91E1-9483-C043-9BBF-6523AE25FAEB}" type="presParOf" srcId="{F0629FA2-EE87-4AC2-A907-862CAACF82D1}" destId="{259BCA42-1F33-4E7C-A0E8-CAFF8EAF13B3}" srcOrd="11" destOrd="0" presId="urn:microsoft.com/office/officeart/2005/8/layout/radial6"/>
    <dgm:cxn modelId="{868A4684-174E-FB42-93A4-4BAEAADA8A45}" type="presParOf" srcId="{F0629FA2-EE87-4AC2-A907-862CAACF82D1}" destId="{3EDD351D-607F-4F1A-AE6C-7F7594FC756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F8A206-997A-4001-9760-135905E11890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3D8591-EC5F-4176-A841-E1BFEF4D1671}">
      <dgm:prSet phldrT="[Text]" custT="1"/>
      <dgm:spPr>
        <a:noFill/>
        <a:ln w="38100" cmpd="sng">
          <a:solidFill>
            <a:srgbClr val="3366FF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Agenda</a:t>
          </a:r>
        </a:p>
        <a:p>
          <a:r>
            <a:rPr lang="en-US" sz="2000" b="1" dirty="0" smtClean="0">
              <a:solidFill>
                <a:schemeClr val="tx1"/>
              </a:solidFill>
            </a:rPr>
            <a:t>Setting</a:t>
          </a:r>
          <a:endParaRPr lang="en-US" sz="2000" b="1" dirty="0">
            <a:solidFill>
              <a:schemeClr val="tx1"/>
            </a:solidFill>
          </a:endParaRPr>
        </a:p>
      </dgm:t>
    </dgm:pt>
    <dgm:pt modelId="{0F5C8E71-8D0A-4A06-9109-9EFFAB8A299B}" type="parTrans" cxnId="{4E5B125E-5DFF-4E3D-8C40-CAF9B8814D2E}">
      <dgm:prSet/>
      <dgm:spPr/>
      <dgm:t>
        <a:bodyPr/>
        <a:lstStyle/>
        <a:p>
          <a:endParaRPr lang="en-US"/>
        </a:p>
      </dgm:t>
    </dgm:pt>
    <dgm:pt modelId="{F9FA18A6-9204-4795-9D02-E7EEE6D7B19F}" type="sibTrans" cxnId="{4E5B125E-5DFF-4E3D-8C40-CAF9B8814D2E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b="1"/>
        </a:p>
      </dgm:t>
    </dgm:pt>
    <dgm:pt modelId="{E87B0696-F767-4A24-A5E5-0B2AB7D90EC5}">
      <dgm:prSet phldrT="[Text]" custT="1"/>
      <dgm:spPr>
        <a:noFill/>
        <a:ln w="38100" cmpd="sng">
          <a:solidFill>
            <a:srgbClr val="3366FF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Policy </a:t>
          </a:r>
        </a:p>
        <a:p>
          <a:r>
            <a:rPr lang="en-US" sz="2000" b="1" dirty="0" smtClean="0">
              <a:solidFill>
                <a:schemeClr val="tx1"/>
              </a:solidFill>
            </a:rPr>
            <a:t>Establishment</a:t>
          </a:r>
          <a:endParaRPr lang="en-US" sz="2000" b="1" dirty="0">
            <a:solidFill>
              <a:schemeClr val="tx1"/>
            </a:solidFill>
          </a:endParaRPr>
        </a:p>
      </dgm:t>
    </dgm:pt>
    <dgm:pt modelId="{B69377C1-0B01-4361-BE6E-5C75A1F93FAB}" type="parTrans" cxnId="{635B2488-48DB-45D1-8EE8-00A65A02BE4C}">
      <dgm:prSet/>
      <dgm:spPr/>
      <dgm:t>
        <a:bodyPr/>
        <a:lstStyle/>
        <a:p>
          <a:endParaRPr lang="en-US"/>
        </a:p>
      </dgm:t>
    </dgm:pt>
    <dgm:pt modelId="{DCD38B03-79CD-407A-935D-05ACF2EFED5A}" type="sibTrans" cxnId="{635B2488-48DB-45D1-8EE8-00A65A02BE4C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b="1"/>
        </a:p>
      </dgm:t>
    </dgm:pt>
    <dgm:pt modelId="{1BD7A4B7-69CD-48AC-B122-CAEA215BF67C}">
      <dgm:prSet phldrT="[Text]" custT="1"/>
      <dgm:spPr>
        <a:noFill/>
        <a:ln w="38100" cmpd="sng">
          <a:solidFill>
            <a:srgbClr val="3366FF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Policy </a:t>
          </a:r>
        </a:p>
        <a:p>
          <a:r>
            <a:rPr lang="en-US" sz="2000" b="1" dirty="0" smtClean="0">
              <a:solidFill>
                <a:schemeClr val="tx1"/>
              </a:solidFill>
            </a:rPr>
            <a:t>Implementation</a:t>
          </a:r>
          <a:endParaRPr lang="en-US" sz="2000" b="1" dirty="0">
            <a:solidFill>
              <a:schemeClr val="tx1"/>
            </a:solidFill>
          </a:endParaRPr>
        </a:p>
      </dgm:t>
    </dgm:pt>
    <dgm:pt modelId="{9F0D74D0-F110-4566-A432-7A17FDAF960F}" type="parTrans" cxnId="{5DB2394B-6C74-4524-817B-B318BC292B33}">
      <dgm:prSet/>
      <dgm:spPr/>
      <dgm:t>
        <a:bodyPr/>
        <a:lstStyle/>
        <a:p>
          <a:endParaRPr lang="en-US"/>
        </a:p>
      </dgm:t>
    </dgm:pt>
    <dgm:pt modelId="{6358E236-7D3E-4B6D-AEFD-CC8285358B05}" type="sibTrans" cxnId="{5DB2394B-6C74-4524-817B-B318BC292B33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b="1"/>
        </a:p>
      </dgm:t>
    </dgm:pt>
    <dgm:pt modelId="{BE84E754-A7EF-4B52-BB9E-D176B5961111}">
      <dgm:prSet phldrT="[Text]" custT="1"/>
      <dgm:spPr>
        <a:noFill/>
        <a:ln w="38100" cmpd="sng">
          <a:solidFill>
            <a:srgbClr val="3366FF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Policy</a:t>
          </a:r>
        </a:p>
        <a:p>
          <a:r>
            <a:rPr lang="en-US" sz="1800" b="1" dirty="0" smtClean="0">
              <a:solidFill>
                <a:schemeClr val="tx1"/>
              </a:solidFill>
            </a:rPr>
            <a:t>Assessment</a:t>
          </a:r>
        </a:p>
        <a:p>
          <a:r>
            <a:rPr lang="en-US" sz="1800" b="1" dirty="0" smtClean="0">
              <a:solidFill>
                <a:schemeClr val="tx1"/>
              </a:solidFill>
            </a:rPr>
            <a:t>(environmental  Objectives) </a:t>
          </a:r>
        </a:p>
      </dgm:t>
    </dgm:pt>
    <dgm:pt modelId="{394AA5E0-CBF2-4DED-BE37-09EC1D7976E6}" type="parTrans" cxnId="{F44F6247-943A-4538-B67A-E7F3F3C46802}">
      <dgm:prSet/>
      <dgm:spPr/>
      <dgm:t>
        <a:bodyPr/>
        <a:lstStyle/>
        <a:p>
          <a:endParaRPr lang="en-US"/>
        </a:p>
      </dgm:t>
    </dgm:pt>
    <dgm:pt modelId="{8BB7A459-AE1A-4E73-8631-DE3BCEEA9885}" type="sibTrans" cxnId="{F44F6247-943A-4538-B67A-E7F3F3C46802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b="1"/>
        </a:p>
      </dgm:t>
    </dgm:pt>
    <dgm:pt modelId="{74A50ECA-36AD-40AC-9C91-29398FCCD462}">
      <dgm:prSet phldrT="[Text]" custT="1"/>
      <dgm:spPr>
        <a:noFill/>
        <a:ln w="38100" cmpd="sng">
          <a:solidFill>
            <a:srgbClr val="3366FF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Policy Definition</a:t>
          </a:r>
        </a:p>
        <a:p>
          <a:r>
            <a:rPr lang="en-US" sz="2000" b="1" dirty="0" smtClean="0">
              <a:solidFill>
                <a:schemeClr val="tx1"/>
              </a:solidFill>
            </a:rPr>
            <a:t>Formulation</a:t>
          </a:r>
        </a:p>
        <a:p>
          <a:r>
            <a:rPr lang="en-US" sz="2000" b="1" dirty="0" smtClean="0">
              <a:solidFill>
                <a:schemeClr val="tx1"/>
              </a:solidFill>
            </a:rPr>
            <a:t>Reformulation</a:t>
          </a:r>
          <a:endParaRPr lang="en-US" sz="2000" b="1" dirty="0">
            <a:solidFill>
              <a:schemeClr val="tx1"/>
            </a:solidFill>
          </a:endParaRPr>
        </a:p>
      </dgm:t>
    </dgm:pt>
    <dgm:pt modelId="{20B00442-9DE2-4B7B-BEF0-D9412131058F}" type="parTrans" cxnId="{7112A6F1-F8F9-43DD-AC61-F5E5CB885AF4}">
      <dgm:prSet/>
      <dgm:spPr/>
      <dgm:t>
        <a:bodyPr/>
        <a:lstStyle/>
        <a:p>
          <a:endParaRPr lang="en-US"/>
        </a:p>
      </dgm:t>
    </dgm:pt>
    <dgm:pt modelId="{F49176F7-161F-488F-BBB6-8A4ACF6F0712}" type="sibTrans" cxnId="{7112A6F1-F8F9-43DD-AC61-F5E5CB885AF4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b="1"/>
        </a:p>
      </dgm:t>
    </dgm:pt>
    <dgm:pt modelId="{F55A1A2F-61A7-4861-A702-29926DA5087F}" type="pres">
      <dgm:prSet presAssocID="{51F8A206-997A-4001-9760-135905E1189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621357-4F4A-4CEB-ACBF-20CB4D46F700}" type="pres">
      <dgm:prSet presAssocID="{313D8591-EC5F-4176-A841-E1BFEF4D1671}" presName="node" presStyleLbl="node1" presStyleIdx="0" presStyleCnt="5" custRadScaleRad="96966" custRadScaleInc="-40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A5DA2A-B53E-4401-B000-4DD2A7760C65}" type="pres">
      <dgm:prSet presAssocID="{313D8591-EC5F-4176-A841-E1BFEF4D1671}" presName="spNode" presStyleCnt="0"/>
      <dgm:spPr/>
    </dgm:pt>
    <dgm:pt modelId="{F2F41FB1-9FEA-4582-A994-273F6C5143AA}" type="pres">
      <dgm:prSet presAssocID="{F9FA18A6-9204-4795-9D02-E7EEE6D7B19F}" presName="sibTrans" presStyleLbl="sibTrans1D1" presStyleIdx="0" presStyleCnt="5"/>
      <dgm:spPr/>
      <dgm:t>
        <a:bodyPr/>
        <a:lstStyle/>
        <a:p>
          <a:endParaRPr lang="en-US"/>
        </a:p>
      </dgm:t>
    </dgm:pt>
    <dgm:pt modelId="{D6FCB63E-CB17-40D2-B70C-3ED699FD96D0}" type="pres">
      <dgm:prSet presAssocID="{E87B0696-F767-4A24-A5E5-0B2AB7D90EC5}" presName="node" presStyleLbl="node1" presStyleIdx="1" presStyleCnt="5" custScaleX="120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95C819-7011-4732-BB9B-0C16CEBC0870}" type="pres">
      <dgm:prSet presAssocID="{E87B0696-F767-4A24-A5E5-0B2AB7D90EC5}" presName="spNode" presStyleCnt="0"/>
      <dgm:spPr/>
    </dgm:pt>
    <dgm:pt modelId="{A9104035-6B75-459D-97D0-C71221D071FD}" type="pres">
      <dgm:prSet presAssocID="{DCD38B03-79CD-407A-935D-05ACF2EFED5A}" presName="sibTrans" presStyleLbl="sibTrans1D1" presStyleIdx="1" presStyleCnt="5"/>
      <dgm:spPr/>
      <dgm:t>
        <a:bodyPr/>
        <a:lstStyle/>
        <a:p>
          <a:endParaRPr lang="en-US"/>
        </a:p>
      </dgm:t>
    </dgm:pt>
    <dgm:pt modelId="{F4983C81-5F8E-44DD-9147-4891893A4CDA}" type="pres">
      <dgm:prSet presAssocID="{1BD7A4B7-69CD-48AC-B122-CAEA215BF67C}" presName="node" presStyleLbl="node1" presStyleIdx="2" presStyleCnt="5" custScaleX="128130" custRadScaleRad="105366" custRadScaleInc="-63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90255B-A22A-4E0E-B8DF-833F71A0E625}" type="pres">
      <dgm:prSet presAssocID="{1BD7A4B7-69CD-48AC-B122-CAEA215BF67C}" presName="spNode" presStyleCnt="0"/>
      <dgm:spPr/>
    </dgm:pt>
    <dgm:pt modelId="{BD4A8B5F-6AD7-40A5-8FE6-00FE0339DDA1}" type="pres">
      <dgm:prSet presAssocID="{6358E236-7D3E-4B6D-AEFD-CC8285358B05}" presName="sibTrans" presStyleLbl="sibTrans1D1" presStyleIdx="2" presStyleCnt="5"/>
      <dgm:spPr/>
      <dgm:t>
        <a:bodyPr/>
        <a:lstStyle/>
        <a:p>
          <a:endParaRPr lang="en-US"/>
        </a:p>
      </dgm:t>
    </dgm:pt>
    <dgm:pt modelId="{8C6EE50D-292C-4D11-8E8C-41561D3FD255}" type="pres">
      <dgm:prSet presAssocID="{BE84E754-A7EF-4B52-BB9E-D176B5961111}" presName="node" presStyleLbl="node1" presStyleIdx="3" presStyleCnt="5" custScaleX="123022" custScaleY="118158" custRadScaleRad="102188" custRadScaleInc="64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8545DB-AF53-454D-BA2A-E054983D6B66}" type="pres">
      <dgm:prSet presAssocID="{BE84E754-A7EF-4B52-BB9E-D176B5961111}" presName="spNode" presStyleCnt="0"/>
      <dgm:spPr/>
    </dgm:pt>
    <dgm:pt modelId="{A635A293-3918-4A9D-89DE-0E2CF9997B2F}" type="pres">
      <dgm:prSet presAssocID="{8BB7A459-AE1A-4E73-8631-DE3BCEEA9885}" presName="sibTrans" presStyleLbl="sibTrans1D1" presStyleIdx="3" presStyleCnt="5"/>
      <dgm:spPr/>
      <dgm:t>
        <a:bodyPr/>
        <a:lstStyle/>
        <a:p>
          <a:endParaRPr lang="en-US"/>
        </a:p>
      </dgm:t>
    </dgm:pt>
    <dgm:pt modelId="{22C7E299-6EB3-4857-8A64-B563C83ACE15}" type="pres">
      <dgm:prSet presAssocID="{74A50ECA-36AD-40AC-9C91-29398FCCD462}" presName="node" presStyleLbl="node1" presStyleIdx="4" presStyleCnt="5" custScaleX="138329" custScaleY="107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77083-49B1-48E8-96C5-A113194C2043}" type="pres">
      <dgm:prSet presAssocID="{74A50ECA-36AD-40AC-9C91-29398FCCD462}" presName="spNode" presStyleCnt="0"/>
      <dgm:spPr/>
    </dgm:pt>
    <dgm:pt modelId="{C60F0AC1-7444-419C-B20A-4724CD623D0E}" type="pres">
      <dgm:prSet presAssocID="{F49176F7-161F-488F-BBB6-8A4ACF6F0712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CC1FE2C6-1874-134C-ACE4-0591D7761B33}" type="presOf" srcId="{BE84E754-A7EF-4B52-BB9E-D176B5961111}" destId="{8C6EE50D-292C-4D11-8E8C-41561D3FD255}" srcOrd="0" destOrd="0" presId="urn:microsoft.com/office/officeart/2005/8/layout/cycle6"/>
    <dgm:cxn modelId="{337C4F47-E6BF-B54C-9DDD-AA5D3A0A96A0}" type="presOf" srcId="{51F8A206-997A-4001-9760-135905E11890}" destId="{F55A1A2F-61A7-4861-A702-29926DA5087F}" srcOrd="0" destOrd="0" presId="urn:microsoft.com/office/officeart/2005/8/layout/cycle6"/>
    <dgm:cxn modelId="{F44F6247-943A-4538-B67A-E7F3F3C46802}" srcId="{51F8A206-997A-4001-9760-135905E11890}" destId="{BE84E754-A7EF-4B52-BB9E-D176B5961111}" srcOrd="3" destOrd="0" parTransId="{394AA5E0-CBF2-4DED-BE37-09EC1D7976E6}" sibTransId="{8BB7A459-AE1A-4E73-8631-DE3BCEEA9885}"/>
    <dgm:cxn modelId="{04017E1F-9791-3845-A67D-BE0C9FF5C4FC}" type="presOf" srcId="{DCD38B03-79CD-407A-935D-05ACF2EFED5A}" destId="{A9104035-6B75-459D-97D0-C71221D071FD}" srcOrd="0" destOrd="0" presId="urn:microsoft.com/office/officeart/2005/8/layout/cycle6"/>
    <dgm:cxn modelId="{CB85A73B-DA01-374A-A3FE-6F3638EA7A3A}" type="presOf" srcId="{F9FA18A6-9204-4795-9D02-E7EEE6D7B19F}" destId="{F2F41FB1-9FEA-4582-A994-273F6C5143AA}" srcOrd="0" destOrd="0" presId="urn:microsoft.com/office/officeart/2005/8/layout/cycle6"/>
    <dgm:cxn modelId="{85117E62-B5D6-CA42-9876-9F0D558DBCCD}" type="presOf" srcId="{74A50ECA-36AD-40AC-9C91-29398FCCD462}" destId="{22C7E299-6EB3-4857-8A64-B563C83ACE15}" srcOrd="0" destOrd="0" presId="urn:microsoft.com/office/officeart/2005/8/layout/cycle6"/>
    <dgm:cxn modelId="{4E5B125E-5DFF-4E3D-8C40-CAF9B8814D2E}" srcId="{51F8A206-997A-4001-9760-135905E11890}" destId="{313D8591-EC5F-4176-A841-E1BFEF4D1671}" srcOrd="0" destOrd="0" parTransId="{0F5C8E71-8D0A-4A06-9109-9EFFAB8A299B}" sibTransId="{F9FA18A6-9204-4795-9D02-E7EEE6D7B19F}"/>
    <dgm:cxn modelId="{3BF98BF1-B04E-704F-9675-FB3E4F8EAC21}" type="presOf" srcId="{E87B0696-F767-4A24-A5E5-0B2AB7D90EC5}" destId="{D6FCB63E-CB17-40D2-B70C-3ED699FD96D0}" srcOrd="0" destOrd="0" presId="urn:microsoft.com/office/officeart/2005/8/layout/cycle6"/>
    <dgm:cxn modelId="{C6CCBD55-1197-9D4C-B16E-A1B9EC04CF2E}" type="presOf" srcId="{1BD7A4B7-69CD-48AC-B122-CAEA215BF67C}" destId="{F4983C81-5F8E-44DD-9147-4891893A4CDA}" srcOrd="0" destOrd="0" presId="urn:microsoft.com/office/officeart/2005/8/layout/cycle6"/>
    <dgm:cxn modelId="{5DB2394B-6C74-4524-817B-B318BC292B33}" srcId="{51F8A206-997A-4001-9760-135905E11890}" destId="{1BD7A4B7-69CD-48AC-B122-CAEA215BF67C}" srcOrd="2" destOrd="0" parTransId="{9F0D74D0-F110-4566-A432-7A17FDAF960F}" sibTransId="{6358E236-7D3E-4B6D-AEFD-CC8285358B05}"/>
    <dgm:cxn modelId="{0917BB71-5D71-DA48-A321-495F6B70179D}" type="presOf" srcId="{8BB7A459-AE1A-4E73-8631-DE3BCEEA9885}" destId="{A635A293-3918-4A9D-89DE-0E2CF9997B2F}" srcOrd="0" destOrd="0" presId="urn:microsoft.com/office/officeart/2005/8/layout/cycle6"/>
    <dgm:cxn modelId="{7112A6F1-F8F9-43DD-AC61-F5E5CB885AF4}" srcId="{51F8A206-997A-4001-9760-135905E11890}" destId="{74A50ECA-36AD-40AC-9C91-29398FCCD462}" srcOrd="4" destOrd="0" parTransId="{20B00442-9DE2-4B7B-BEF0-D9412131058F}" sibTransId="{F49176F7-161F-488F-BBB6-8A4ACF6F0712}"/>
    <dgm:cxn modelId="{635B2488-48DB-45D1-8EE8-00A65A02BE4C}" srcId="{51F8A206-997A-4001-9760-135905E11890}" destId="{E87B0696-F767-4A24-A5E5-0B2AB7D90EC5}" srcOrd="1" destOrd="0" parTransId="{B69377C1-0B01-4361-BE6E-5C75A1F93FAB}" sibTransId="{DCD38B03-79CD-407A-935D-05ACF2EFED5A}"/>
    <dgm:cxn modelId="{AD399B47-E2B2-494D-A12F-3CD776F1702C}" type="presOf" srcId="{6358E236-7D3E-4B6D-AEFD-CC8285358B05}" destId="{BD4A8B5F-6AD7-40A5-8FE6-00FE0339DDA1}" srcOrd="0" destOrd="0" presId="urn:microsoft.com/office/officeart/2005/8/layout/cycle6"/>
    <dgm:cxn modelId="{21D59D90-252E-9C40-B548-98906C9F214E}" type="presOf" srcId="{F49176F7-161F-488F-BBB6-8A4ACF6F0712}" destId="{C60F0AC1-7444-419C-B20A-4724CD623D0E}" srcOrd="0" destOrd="0" presId="urn:microsoft.com/office/officeart/2005/8/layout/cycle6"/>
    <dgm:cxn modelId="{7BA44146-15F8-574E-A1A7-357D8B80478A}" type="presOf" srcId="{313D8591-EC5F-4176-A841-E1BFEF4D1671}" destId="{86621357-4F4A-4CEB-ACBF-20CB4D46F700}" srcOrd="0" destOrd="0" presId="urn:microsoft.com/office/officeart/2005/8/layout/cycle6"/>
    <dgm:cxn modelId="{470ADC39-E171-AD43-B7DC-2A4909DE7C04}" type="presParOf" srcId="{F55A1A2F-61A7-4861-A702-29926DA5087F}" destId="{86621357-4F4A-4CEB-ACBF-20CB4D46F700}" srcOrd="0" destOrd="0" presId="urn:microsoft.com/office/officeart/2005/8/layout/cycle6"/>
    <dgm:cxn modelId="{0C557105-DB55-3D4A-95B7-65E14027E654}" type="presParOf" srcId="{F55A1A2F-61A7-4861-A702-29926DA5087F}" destId="{D0A5DA2A-B53E-4401-B000-4DD2A7760C65}" srcOrd="1" destOrd="0" presId="urn:microsoft.com/office/officeart/2005/8/layout/cycle6"/>
    <dgm:cxn modelId="{3B63FC3B-9924-4641-A238-9D195626609D}" type="presParOf" srcId="{F55A1A2F-61A7-4861-A702-29926DA5087F}" destId="{F2F41FB1-9FEA-4582-A994-273F6C5143AA}" srcOrd="2" destOrd="0" presId="urn:microsoft.com/office/officeart/2005/8/layout/cycle6"/>
    <dgm:cxn modelId="{BB2AA317-2BF5-354F-A832-7E09AAEF848D}" type="presParOf" srcId="{F55A1A2F-61A7-4861-A702-29926DA5087F}" destId="{D6FCB63E-CB17-40D2-B70C-3ED699FD96D0}" srcOrd="3" destOrd="0" presId="urn:microsoft.com/office/officeart/2005/8/layout/cycle6"/>
    <dgm:cxn modelId="{86683694-CA81-3943-A632-060C58E421A7}" type="presParOf" srcId="{F55A1A2F-61A7-4861-A702-29926DA5087F}" destId="{4895C819-7011-4732-BB9B-0C16CEBC0870}" srcOrd="4" destOrd="0" presId="urn:microsoft.com/office/officeart/2005/8/layout/cycle6"/>
    <dgm:cxn modelId="{C6523322-5691-E845-92AC-AE35BF104154}" type="presParOf" srcId="{F55A1A2F-61A7-4861-A702-29926DA5087F}" destId="{A9104035-6B75-459D-97D0-C71221D071FD}" srcOrd="5" destOrd="0" presId="urn:microsoft.com/office/officeart/2005/8/layout/cycle6"/>
    <dgm:cxn modelId="{7C1C99BD-F800-5741-8D5A-180B21A696B8}" type="presParOf" srcId="{F55A1A2F-61A7-4861-A702-29926DA5087F}" destId="{F4983C81-5F8E-44DD-9147-4891893A4CDA}" srcOrd="6" destOrd="0" presId="urn:microsoft.com/office/officeart/2005/8/layout/cycle6"/>
    <dgm:cxn modelId="{5D11EA16-82EB-2B4D-AB7B-3F2243E9A4EA}" type="presParOf" srcId="{F55A1A2F-61A7-4861-A702-29926DA5087F}" destId="{3090255B-A22A-4E0E-B8DF-833F71A0E625}" srcOrd="7" destOrd="0" presId="urn:microsoft.com/office/officeart/2005/8/layout/cycle6"/>
    <dgm:cxn modelId="{36D7996C-2F26-0B45-8177-21E2C0FD999C}" type="presParOf" srcId="{F55A1A2F-61A7-4861-A702-29926DA5087F}" destId="{BD4A8B5F-6AD7-40A5-8FE6-00FE0339DDA1}" srcOrd="8" destOrd="0" presId="urn:microsoft.com/office/officeart/2005/8/layout/cycle6"/>
    <dgm:cxn modelId="{F5721011-EE1C-234C-92A2-34D2EA6FA14D}" type="presParOf" srcId="{F55A1A2F-61A7-4861-A702-29926DA5087F}" destId="{8C6EE50D-292C-4D11-8E8C-41561D3FD255}" srcOrd="9" destOrd="0" presId="urn:microsoft.com/office/officeart/2005/8/layout/cycle6"/>
    <dgm:cxn modelId="{C8BBC4EB-4502-7C4C-B5E8-49E978A477CF}" type="presParOf" srcId="{F55A1A2F-61A7-4861-A702-29926DA5087F}" destId="{1F8545DB-AF53-454D-BA2A-E054983D6B66}" srcOrd="10" destOrd="0" presId="urn:microsoft.com/office/officeart/2005/8/layout/cycle6"/>
    <dgm:cxn modelId="{D059071F-0CA6-6B41-A11A-246C920B6ECE}" type="presParOf" srcId="{F55A1A2F-61A7-4861-A702-29926DA5087F}" destId="{A635A293-3918-4A9D-89DE-0E2CF9997B2F}" srcOrd="11" destOrd="0" presId="urn:microsoft.com/office/officeart/2005/8/layout/cycle6"/>
    <dgm:cxn modelId="{4D47D90A-E0B3-9B4E-98CB-76380AD6F47E}" type="presParOf" srcId="{F55A1A2F-61A7-4861-A702-29926DA5087F}" destId="{22C7E299-6EB3-4857-8A64-B563C83ACE15}" srcOrd="12" destOrd="0" presId="urn:microsoft.com/office/officeart/2005/8/layout/cycle6"/>
    <dgm:cxn modelId="{44071A87-DDA5-9A48-8471-E7CD8C190D77}" type="presParOf" srcId="{F55A1A2F-61A7-4861-A702-29926DA5087F}" destId="{43A77083-49B1-48E8-96C5-A113194C2043}" srcOrd="13" destOrd="0" presId="urn:microsoft.com/office/officeart/2005/8/layout/cycle6"/>
    <dgm:cxn modelId="{609CDDBF-C8A6-EA4D-A274-32A99B90AE3D}" type="presParOf" srcId="{F55A1A2F-61A7-4861-A702-29926DA5087F}" destId="{C60F0AC1-7444-419C-B20A-4724CD623D0E}" srcOrd="14" destOrd="0" presId="urn:microsoft.com/office/officeart/2005/8/layout/cycle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28344-FC77-4A56-80FC-B7C0806D83C8}">
      <dsp:nvSpPr>
        <dsp:cNvPr id="0" name=""/>
        <dsp:cNvSpPr/>
      </dsp:nvSpPr>
      <dsp:spPr>
        <a:xfrm rot="10800000">
          <a:off x="0" y="0"/>
          <a:ext cx="2895598" cy="820095"/>
        </a:xfrm>
        <a:prstGeom prst="trapezoid">
          <a:avLst>
            <a:gd name="adj" fmla="val 58847"/>
          </a:avLst>
        </a:prstGeom>
        <a:solidFill>
          <a:srgbClr val="FFFF00"/>
        </a:solidFill>
        <a:ln w="381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Older Adults</a:t>
          </a:r>
          <a:endParaRPr lang="en-US" sz="2800" b="1" kern="1200" dirty="0"/>
        </a:p>
      </dsp:txBody>
      <dsp:txXfrm rot="-10800000">
        <a:off x="506729" y="0"/>
        <a:ext cx="1882139" cy="820095"/>
      </dsp:txXfrm>
    </dsp:sp>
    <dsp:sp modelId="{576BD79D-F023-4072-A264-B5AD35CDE0EA}">
      <dsp:nvSpPr>
        <dsp:cNvPr id="0" name=""/>
        <dsp:cNvSpPr/>
      </dsp:nvSpPr>
      <dsp:spPr>
        <a:xfrm rot="10800000">
          <a:off x="482599" y="820095"/>
          <a:ext cx="1930399" cy="820095"/>
        </a:xfrm>
        <a:prstGeom prst="trapezoid">
          <a:avLst>
            <a:gd name="adj" fmla="val 58847"/>
          </a:avLst>
        </a:prstGeom>
        <a:solidFill>
          <a:srgbClr val="FFC000"/>
        </a:solidFill>
        <a:ln w="381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15–59 y/o</a:t>
          </a:r>
          <a:endParaRPr lang="en-US" sz="2800" b="1" kern="1200" dirty="0"/>
        </a:p>
      </dsp:txBody>
      <dsp:txXfrm rot="-10800000">
        <a:off x="820419" y="820095"/>
        <a:ext cx="1254759" cy="820095"/>
      </dsp:txXfrm>
    </dsp:sp>
    <dsp:sp modelId="{EF666333-8C85-460F-8060-61D82DC73E31}">
      <dsp:nvSpPr>
        <dsp:cNvPr id="0" name=""/>
        <dsp:cNvSpPr/>
      </dsp:nvSpPr>
      <dsp:spPr>
        <a:xfrm rot="10800000">
          <a:off x="965199" y="1640191"/>
          <a:ext cx="965199" cy="820095"/>
        </a:xfrm>
        <a:prstGeom prst="trapezoid">
          <a:avLst>
            <a:gd name="adj" fmla="val 58847"/>
          </a:avLst>
        </a:prstGeom>
        <a:solidFill>
          <a:srgbClr val="FF0000"/>
        </a:solidFill>
        <a:ln w="381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b="1" kern="1200" dirty="0"/>
        </a:p>
      </dsp:txBody>
      <dsp:txXfrm rot="-10800000">
        <a:off x="965199" y="1640191"/>
        <a:ext cx="965199" cy="820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6C21A-449A-46D6-9A17-5B9AA0A9204A}">
      <dsp:nvSpPr>
        <dsp:cNvPr id="0" name=""/>
        <dsp:cNvSpPr/>
      </dsp:nvSpPr>
      <dsp:spPr>
        <a:xfrm>
          <a:off x="1075932" y="0"/>
          <a:ext cx="1057669" cy="771748"/>
        </a:xfrm>
        <a:prstGeom prst="trapezoid">
          <a:avLst>
            <a:gd name="adj" fmla="val 69313"/>
          </a:avLst>
        </a:prstGeom>
        <a:solidFill>
          <a:srgbClr val="FFFF00"/>
        </a:solidFill>
        <a:ln w="381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/>
        </a:p>
      </dsp:txBody>
      <dsp:txXfrm>
        <a:off x="1075932" y="0"/>
        <a:ext cx="1057669" cy="771748"/>
      </dsp:txXfrm>
    </dsp:sp>
    <dsp:sp modelId="{649A28F6-97C0-4B05-BF69-A2259795A59F}">
      <dsp:nvSpPr>
        <dsp:cNvPr id="0" name=""/>
        <dsp:cNvSpPr/>
      </dsp:nvSpPr>
      <dsp:spPr>
        <a:xfrm>
          <a:off x="534922" y="771748"/>
          <a:ext cx="2139689" cy="771748"/>
        </a:xfrm>
        <a:prstGeom prst="trapezoid">
          <a:avLst>
            <a:gd name="adj" fmla="val 69313"/>
          </a:avLst>
        </a:prstGeom>
        <a:solidFill>
          <a:srgbClr val="FFC000"/>
        </a:solidFill>
        <a:ln w="381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15–59 y/o</a:t>
          </a:r>
          <a:endParaRPr lang="en-US" sz="2800" b="1" kern="1200" dirty="0"/>
        </a:p>
      </dsp:txBody>
      <dsp:txXfrm>
        <a:off x="909367" y="771748"/>
        <a:ext cx="1390798" cy="771748"/>
      </dsp:txXfrm>
    </dsp:sp>
    <dsp:sp modelId="{F754757B-4AB6-4924-A4B9-45BDA151A849}">
      <dsp:nvSpPr>
        <dsp:cNvPr id="0" name=""/>
        <dsp:cNvSpPr/>
      </dsp:nvSpPr>
      <dsp:spPr>
        <a:xfrm>
          <a:off x="9131" y="1543497"/>
          <a:ext cx="3191271" cy="771748"/>
        </a:xfrm>
        <a:prstGeom prst="trapezoid">
          <a:avLst>
            <a:gd name="adj" fmla="val 69313"/>
          </a:avLst>
        </a:prstGeom>
        <a:solidFill>
          <a:srgbClr val="FF0000"/>
        </a:solidFill>
        <a:ln w="381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Children</a:t>
          </a:r>
          <a:endParaRPr lang="en-US" sz="2800" b="1" kern="1200" dirty="0"/>
        </a:p>
      </dsp:txBody>
      <dsp:txXfrm>
        <a:off x="567603" y="1543497"/>
        <a:ext cx="2074326" cy="7717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6460D-6ADE-42C5-BDC7-637FD80A2BDB}">
      <dsp:nvSpPr>
        <dsp:cNvPr id="0" name=""/>
        <dsp:cNvSpPr/>
      </dsp:nvSpPr>
      <dsp:spPr>
        <a:xfrm>
          <a:off x="3170258" y="1788482"/>
          <a:ext cx="2382184" cy="1862554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rPr>
            <a:t>Toxicology</a:t>
          </a:r>
          <a:endParaRPr lang="en-US" sz="2900" b="1" kern="1200" dirty="0">
            <a:solidFill>
              <a:srgbClr val="FF0000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a:endParaRPr>
        </a:p>
      </dsp:txBody>
      <dsp:txXfrm>
        <a:off x="3546151" y="2082380"/>
        <a:ext cx="1630398" cy="1274758"/>
      </dsp:txXfrm>
    </dsp:sp>
    <dsp:sp modelId="{BB2136A8-166C-4016-8A60-B72404E91276}">
      <dsp:nvSpPr>
        <dsp:cNvPr id="0" name=""/>
        <dsp:cNvSpPr/>
      </dsp:nvSpPr>
      <dsp:spPr>
        <a:xfrm>
          <a:off x="7683707" y="249477"/>
          <a:ext cx="813415" cy="700864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B272C-0FCE-4986-9A85-486A0B2DE203}">
      <dsp:nvSpPr>
        <dsp:cNvPr id="0" name=""/>
        <dsp:cNvSpPr/>
      </dsp:nvSpPr>
      <dsp:spPr>
        <a:xfrm>
          <a:off x="3187911" y="76196"/>
          <a:ext cx="2354683" cy="1671963"/>
        </a:xfrm>
        <a:prstGeom prst="hexagon">
          <a:avLst>
            <a:gd name="adj" fmla="val 28570"/>
            <a:gd name="vf" fmla="val 115470"/>
          </a:avLst>
        </a:prstGeom>
        <a:solidFill>
          <a:srgbClr val="FF0000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Epidemiology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543361" y="328586"/>
        <a:ext cx="1643783" cy="1167183"/>
      </dsp:txXfrm>
    </dsp:sp>
    <dsp:sp modelId="{B51BA261-D422-46D6-8C86-CB7E5BA30089}">
      <dsp:nvSpPr>
        <dsp:cNvPr id="0" name=""/>
        <dsp:cNvSpPr/>
      </dsp:nvSpPr>
      <dsp:spPr>
        <a:xfrm>
          <a:off x="7683713" y="1143001"/>
          <a:ext cx="813415" cy="700864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7FB5C-8346-4D2D-A503-5181B6C43588}">
      <dsp:nvSpPr>
        <dsp:cNvPr id="0" name=""/>
        <dsp:cNvSpPr/>
      </dsp:nvSpPr>
      <dsp:spPr>
        <a:xfrm>
          <a:off x="5169115" y="990605"/>
          <a:ext cx="2274508" cy="1690319"/>
        </a:xfrm>
        <a:prstGeom prst="hexagon">
          <a:avLst>
            <a:gd name="adj" fmla="val 28570"/>
            <a:gd name="vf" fmla="val 115470"/>
          </a:avLst>
        </a:prstGeom>
        <a:solidFill>
          <a:srgbClr val="FFFF00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Pathology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5519632" y="1251095"/>
        <a:ext cx="1573474" cy="1169339"/>
      </dsp:txXfrm>
    </dsp:sp>
    <dsp:sp modelId="{74145B0A-AC13-48D1-AA83-C40222C9B687}">
      <dsp:nvSpPr>
        <dsp:cNvPr id="0" name=""/>
        <dsp:cNvSpPr/>
      </dsp:nvSpPr>
      <dsp:spPr>
        <a:xfrm>
          <a:off x="7714852" y="2057403"/>
          <a:ext cx="813415" cy="700864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67DE86-0C9F-483E-B803-91F321653391}">
      <dsp:nvSpPr>
        <dsp:cNvPr id="0" name=""/>
        <dsp:cNvSpPr/>
      </dsp:nvSpPr>
      <dsp:spPr>
        <a:xfrm>
          <a:off x="5130635" y="2779075"/>
          <a:ext cx="2324471" cy="1671963"/>
        </a:xfrm>
        <a:prstGeom prst="hexagon">
          <a:avLst>
            <a:gd name="adj" fmla="val 28570"/>
            <a:gd name="vf" fmla="val 115470"/>
          </a:avLst>
        </a:prstGeom>
        <a:solidFill>
          <a:srgbClr val="CCFFCC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Pharmacology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5483568" y="3032935"/>
        <a:ext cx="1618605" cy="1164243"/>
      </dsp:txXfrm>
    </dsp:sp>
    <dsp:sp modelId="{E40E3502-14E2-4194-A69A-53801505624E}">
      <dsp:nvSpPr>
        <dsp:cNvPr id="0" name=""/>
        <dsp:cNvSpPr/>
      </dsp:nvSpPr>
      <dsp:spPr>
        <a:xfrm>
          <a:off x="7740501" y="3810003"/>
          <a:ext cx="813415" cy="700864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A98FE4-9A16-4779-AC09-396EC894F8DE}">
      <dsp:nvSpPr>
        <dsp:cNvPr id="0" name=""/>
        <dsp:cNvSpPr/>
      </dsp:nvSpPr>
      <dsp:spPr>
        <a:xfrm>
          <a:off x="3188485" y="3702361"/>
          <a:ext cx="2386678" cy="1612277"/>
        </a:xfrm>
        <a:prstGeom prst="hexagon">
          <a:avLst>
            <a:gd name="adj" fmla="val 28570"/>
            <a:gd name="vf" fmla="val 115470"/>
          </a:avLst>
        </a:prstGeom>
        <a:solidFill>
          <a:srgbClr val="3366FF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Statistics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540917" y="3940440"/>
        <a:ext cx="1681814" cy="1136119"/>
      </dsp:txXfrm>
    </dsp:sp>
    <dsp:sp modelId="{CFAF5B64-1814-4A0E-A2C9-AC61CAA3B57F}">
      <dsp:nvSpPr>
        <dsp:cNvPr id="0" name=""/>
        <dsp:cNvSpPr/>
      </dsp:nvSpPr>
      <dsp:spPr>
        <a:xfrm>
          <a:off x="7715652" y="2971802"/>
          <a:ext cx="813415" cy="656128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D47B86-B7CC-4950-A5C4-EAFF6F4C9A97}">
      <dsp:nvSpPr>
        <dsp:cNvPr id="0" name=""/>
        <dsp:cNvSpPr/>
      </dsp:nvSpPr>
      <dsp:spPr>
        <a:xfrm>
          <a:off x="1130511" y="2743199"/>
          <a:ext cx="2480475" cy="1783784"/>
        </a:xfrm>
        <a:prstGeom prst="hexagon">
          <a:avLst>
            <a:gd name="adj" fmla="val 28570"/>
            <a:gd name="vf" fmla="val 115470"/>
          </a:avLst>
        </a:prstGeom>
        <a:solidFill>
          <a:srgbClr val="CA39CC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Physiology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507093" y="3014010"/>
        <a:ext cx="1727311" cy="1242162"/>
      </dsp:txXfrm>
    </dsp:sp>
    <dsp:sp modelId="{1C5F500B-655C-4C19-B874-C129093A7BB6}">
      <dsp:nvSpPr>
        <dsp:cNvPr id="0" name=""/>
        <dsp:cNvSpPr/>
      </dsp:nvSpPr>
      <dsp:spPr>
        <a:xfrm>
          <a:off x="1148143" y="914396"/>
          <a:ext cx="2409947" cy="1752573"/>
        </a:xfrm>
        <a:prstGeom prst="hexagon">
          <a:avLst>
            <a:gd name="adj" fmla="val 28570"/>
            <a:gd name="vf" fmla="val 115470"/>
          </a:avLst>
        </a:prstGeom>
        <a:solidFill>
          <a:srgbClr val="FF0000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Chemistry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515875" y="1181820"/>
        <a:ext cx="1674483" cy="12177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D351D-607F-4F1A-AE6C-7F7594FC7562}">
      <dsp:nvSpPr>
        <dsp:cNvPr id="0" name=""/>
        <dsp:cNvSpPr/>
      </dsp:nvSpPr>
      <dsp:spPr>
        <a:xfrm>
          <a:off x="2139233" y="509730"/>
          <a:ext cx="3482283" cy="3482283"/>
        </a:xfrm>
        <a:prstGeom prst="blockArc">
          <a:avLst>
            <a:gd name="adj1" fmla="val 10826892"/>
            <a:gd name="adj2" fmla="val 16610482"/>
            <a:gd name="adj3" fmla="val 4641"/>
          </a:avLst>
        </a:prstGeom>
        <a:solidFill>
          <a:schemeClr val="accent2">
            <a:lumMod val="40000"/>
            <a:lumOff val="60000"/>
          </a:schemeClr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36999-E877-47C1-868E-90E265015C11}">
      <dsp:nvSpPr>
        <dsp:cNvPr id="0" name=""/>
        <dsp:cNvSpPr/>
      </dsp:nvSpPr>
      <dsp:spPr>
        <a:xfrm>
          <a:off x="2138870" y="533993"/>
          <a:ext cx="3482283" cy="3482283"/>
        </a:xfrm>
        <a:prstGeom prst="blockArc">
          <a:avLst>
            <a:gd name="adj1" fmla="val 4988779"/>
            <a:gd name="adj2" fmla="val 10875941"/>
            <a:gd name="adj3" fmla="val 4641"/>
          </a:avLst>
        </a:prstGeom>
        <a:solidFill>
          <a:schemeClr val="accent2">
            <a:lumMod val="40000"/>
            <a:lumOff val="60000"/>
          </a:schemeClr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66565-00BF-4160-B48C-B26A0C28E849}">
      <dsp:nvSpPr>
        <dsp:cNvPr id="0" name=""/>
        <dsp:cNvSpPr/>
      </dsp:nvSpPr>
      <dsp:spPr>
        <a:xfrm>
          <a:off x="2617927" y="544400"/>
          <a:ext cx="3482283" cy="3482283"/>
        </a:xfrm>
        <a:prstGeom prst="blockArc">
          <a:avLst>
            <a:gd name="adj1" fmla="val 21503014"/>
            <a:gd name="adj2" fmla="val 5960571"/>
            <a:gd name="adj3" fmla="val 4641"/>
          </a:avLst>
        </a:prstGeom>
        <a:solidFill>
          <a:schemeClr val="accent2">
            <a:lumMod val="40000"/>
            <a:lumOff val="60000"/>
          </a:schemeClr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EC84B-BEAA-4602-BCD8-A51DB012FB63}">
      <dsp:nvSpPr>
        <dsp:cNvPr id="0" name=""/>
        <dsp:cNvSpPr/>
      </dsp:nvSpPr>
      <dsp:spPr>
        <a:xfrm>
          <a:off x="2617253" y="499389"/>
          <a:ext cx="3482283" cy="3482283"/>
        </a:xfrm>
        <a:prstGeom prst="blockArc">
          <a:avLst>
            <a:gd name="adj1" fmla="val 15640810"/>
            <a:gd name="adj2" fmla="val 21594009"/>
            <a:gd name="adj3" fmla="val 4641"/>
          </a:avLst>
        </a:prstGeom>
        <a:solidFill>
          <a:schemeClr val="accent2">
            <a:lumMod val="40000"/>
            <a:lumOff val="60000"/>
          </a:schemeClr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A49F05-DDED-4ECF-8251-492B72446F9A}">
      <dsp:nvSpPr>
        <dsp:cNvPr id="0" name=""/>
        <dsp:cNvSpPr/>
      </dsp:nvSpPr>
      <dsp:spPr>
        <a:xfrm>
          <a:off x="2711371" y="838193"/>
          <a:ext cx="2816257" cy="2816241"/>
        </a:xfrm>
        <a:prstGeom prst="ellipse">
          <a:avLst/>
        </a:prstGeom>
        <a:solidFill>
          <a:srgbClr val="FFFF00"/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Environmental Policy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3123802" y="1250622"/>
        <a:ext cx="1991395" cy="1991383"/>
      </dsp:txXfrm>
    </dsp:sp>
    <dsp:sp modelId="{FC471D93-745D-4B75-BF95-02A4919816F2}">
      <dsp:nvSpPr>
        <dsp:cNvPr id="0" name=""/>
        <dsp:cNvSpPr/>
      </dsp:nvSpPr>
      <dsp:spPr>
        <a:xfrm>
          <a:off x="3244768" y="1079"/>
          <a:ext cx="1676398" cy="1122327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Economic</a:t>
          </a:r>
          <a:endParaRPr lang="en-US" sz="2100" b="1" kern="1200" dirty="0"/>
        </a:p>
      </dsp:txBody>
      <dsp:txXfrm>
        <a:off x="3490271" y="165440"/>
        <a:ext cx="1185392" cy="793605"/>
      </dsp:txXfrm>
    </dsp:sp>
    <dsp:sp modelId="{033498A9-FF4C-42D5-8E40-7C95638F8930}">
      <dsp:nvSpPr>
        <dsp:cNvPr id="0" name=""/>
        <dsp:cNvSpPr/>
      </dsp:nvSpPr>
      <dsp:spPr>
        <a:xfrm>
          <a:off x="5181604" y="1676403"/>
          <a:ext cx="1755051" cy="1122327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Cultural</a:t>
          </a:r>
          <a:endParaRPr lang="en-US" sz="2100" b="1" kern="1200" dirty="0"/>
        </a:p>
      </dsp:txBody>
      <dsp:txXfrm>
        <a:off x="5438625" y="1840764"/>
        <a:ext cx="1241009" cy="793605"/>
      </dsp:txXfrm>
    </dsp:sp>
    <dsp:sp modelId="{F9B59815-A246-4A19-973B-ED7ACFD44F09}">
      <dsp:nvSpPr>
        <dsp:cNvPr id="0" name=""/>
        <dsp:cNvSpPr/>
      </dsp:nvSpPr>
      <dsp:spPr>
        <a:xfrm>
          <a:off x="3212933" y="3402555"/>
          <a:ext cx="1740068" cy="1122327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Scientific</a:t>
          </a:r>
          <a:endParaRPr lang="en-US" sz="2100" b="1" kern="1200" dirty="0"/>
        </a:p>
      </dsp:txBody>
      <dsp:txXfrm>
        <a:off x="3467760" y="3566916"/>
        <a:ext cx="1230414" cy="793605"/>
      </dsp:txXfrm>
    </dsp:sp>
    <dsp:sp modelId="{BBB3E897-21F3-430E-95D0-427D8C555E5E}">
      <dsp:nvSpPr>
        <dsp:cNvPr id="0" name=""/>
        <dsp:cNvSpPr/>
      </dsp:nvSpPr>
      <dsp:spPr>
        <a:xfrm>
          <a:off x="1365827" y="1676403"/>
          <a:ext cx="1627723" cy="1122327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Political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J-E-L</a:t>
          </a:r>
          <a:endParaRPr lang="en-US" sz="2100" b="1" kern="1200" dirty="0"/>
        </a:p>
      </dsp:txBody>
      <dsp:txXfrm>
        <a:off x="1604202" y="1840764"/>
        <a:ext cx="1150973" cy="7936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21357-4F4A-4CEB-ACBF-20CB4D46F700}">
      <dsp:nvSpPr>
        <dsp:cNvPr id="0" name=""/>
        <dsp:cNvSpPr/>
      </dsp:nvSpPr>
      <dsp:spPr>
        <a:xfrm>
          <a:off x="2777539" y="48860"/>
          <a:ext cx="1526678" cy="992341"/>
        </a:xfrm>
        <a:prstGeom prst="roundRect">
          <a:avLst/>
        </a:prstGeom>
        <a:noFill/>
        <a:ln w="38100" cap="flat" cmpd="sng" algn="ctr">
          <a:solidFill>
            <a:srgbClr val="33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Agenda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Setting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825981" y="97302"/>
        <a:ext cx="1429794" cy="895457"/>
      </dsp:txXfrm>
    </dsp:sp>
    <dsp:sp modelId="{F2F41FB1-9FEA-4582-A994-273F6C5143AA}">
      <dsp:nvSpPr>
        <dsp:cNvPr id="0" name=""/>
        <dsp:cNvSpPr/>
      </dsp:nvSpPr>
      <dsp:spPr>
        <a:xfrm>
          <a:off x="1653071" y="573383"/>
          <a:ext cx="3967879" cy="3967879"/>
        </a:xfrm>
        <a:custGeom>
          <a:avLst/>
          <a:gdLst/>
          <a:ahLst/>
          <a:cxnLst/>
          <a:rect l="0" t="0" r="0" b="0"/>
          <a:pathLst>
            <a:path>
              <a:moveTo>
                <a:pt x="2661811" y="119400"/>
              </a:moveTo>
              <a:arcTo wR="1983939" hR="1983939" stAng="17398754" swAng="1952703"/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CB63E-CB17-40D2-B70C-3ED699FD96D0}">
      <dsp:nvSpPr>
        <dsp:cNvPr id="0" name=""/>
        <dsp:cNvSpPr/>
      </dsp:nvSpPr>
      <dsp:spPr>
        <a:xfrm>
          <a:off x="4540983" y="1359260"/>
          <a:ext cx="1838686" cy="992341"/>
        </a:xfrm>
        <a:prstGeom prst="roundRect">
          <a:avLst/>
        </a:prstGeom>
        <a:noFill/>
        <a:ln w="38100" cap="flat" cmpd="sng" algn="ctr">
          <a:solidFill>
            <a:srgbClr val="33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Policy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Establishment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589425" y="1407702"/>
        <a:ext cx="1741802" cy="895457"/>
      </dsp:txXfrm>
    </dsp:sp>
    <dsp:sp modelId="{A9104035-6B75-459D-97D0-C71221D071FD}">
      <dsp:nvSpPr>
        <dsp:cNvPr id="0" name=""/>
        <dsp:cNvSpPr/>
      </dsp:nvSpPr>
      <dsp:spPr>
        <a:xfrm>
          <a:off x="1617419" y="718783"/>
          <a:ext cx="3967879" cy="3967879"/>
        </a:xfrm>
        <a:custGeom>
          <a:avLst/>
          <a:gdLst/>
          <a:ahLst/>
          <a:cxnLst/>
          <a:rect l="0" t="0" r="0" b="0"/>
          <a:pathLst>
            <a:path>
              <a:moveTo>
                <a:pt x="3938192" y="1642017"/>
              </a:moveTo>
              <a:arcTo wR="1983939" hR="1983939" stAng="21004548" swAng="1601811"/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983C81-5F8E-44DD-9147-4891893A4CDA}">
      <dsp:nvSpPr>
        <dsp:cNvPr id="0" name=""/>
        <dsp:cNvSpPr/>
      </dsp:nvSpPr>
      <dsp:spPr>
        <a:xfrm>
          <a:off x="4222942" y="3284176"/>
          <a:ext cx="1956133" cy="992341"/>
        </a:xfrm>
        <a:prstGeom prst="roundRect">
          <a:avLst/>
        </a:prstGeom>
        <a:noFill/>
        <a:ln w="38100" cap="flat" cmpd="sng" algn="ctr">
          <a:solidFill>
            <a:srgbClr val="33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Policy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Implementation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271384" y="3332618"/>
        <a:ext cx="1859249" cy="895457"/>
      </dsp:txXfrm>
    </dsp:sp>
    <dsp:sp modelId="{BD4A8B5F-6AD7-40A5-8FE6-00FE0339DDA1}">
      <dsp:nvSpPr>
        <dsp:cNvPr id="0" name=""/>
        <dsp:cNvSpPr/>
      </dsp:nvSpPr>
      <dsp:spPr>
        <a:xfrm>
          <a:off x="1660618" y="566525"/>
          <a:ext cx="3967879" cy="3967879"/>
        </a:xfrm>
        <a:custGeom>
          <a:avLst/>
          <a:gdLst/>
          <a:ahLst/>
          <a:cxnLst/>
          <a:rect l="0" t="0" r="0" b="0"/>
          <a:pathLst>
            <a:path>
              <a:moveTo>
                <a:pt x="2945709" y="3719167"/>
              </a:moveTo>
              <a:arcTo wR="1983939" hR="1983939" stAng="3660125" swAng="3322140"/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6EE50D-292C-4D11-8E8C-41561D3FD255}">
      <dsp:nvSpPr>
        <dsp:cNvPr id="0" name=""/>
        <dsp:cNvSpPr/>
      </dsp:nvSpPr>
      <dsp:spPr>
        <a:xfrm>
          <a:off x="1049954" y="3147002"/>
          <a:ext cx="1878150" cy="1172530"/>
        </a:xfrm>
        <a:prstGeom prst="roundRect">
          <a:avLst/>
        </a:prstGeom>
        <a:noFill/>
        <a:ln w="38100" cap="flat" cmpd="sng" algn="ctr">
          <a:solidFill>
            <a:srgbClr val="33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Policy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Assessment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(environmental  Objectives) </a:t>
          </a:r>
        </a:p>
      </dsp:txBody>
      <dsp:txXfrm>
        <a:off x="1107192" y="3204240"/>
        <a:ext cx="1763674" cy="1058054"/>
      </dsp:txXfrm>
    </dsp:sp>
    <dsp:sp modelId="{A635A293-3918-4A9D-89DE-0E2CF9997B2F}">
      <dsp:nvSpPr>
        <dsp:cNvPr id="0" name=""/>
        <dsp:cNvSpPr/>
      </dsp:nvSpPr>
      <dsp:spPr>
        <a:xfrm>
          <a:off x="1581420" y="599833"/>
          <a:ext cx="3967879" cy="3967879"/>
        </a:xfrm>
        <a:custGeom>
          <a:avLst/>
          <a:gdLst/>
          <a:ahLst/>
          <a:cxnLst/>
          <a:rect l="0" t="0" r="0" b="0"/>
          <a:pathLst>
            <a:path>
              <a:moveTo>
                <a:pt x="79474" y="2539842"/>
              </a:moveTo>
              <a:arcTo wR="1983939" hR="1983939" stAng="9823667" swAng="1305226"/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C7E299-6EB3-4857-8A64-B563C83ACE15}">
      <dsp:nvSpPr>
        <dsp:cNvPr id="0" name=""/>
        <dsp:cNvSpPr/>
      </dsp:nvSpPr>
      <dsp:spPr>
        <a:xfrm>
          <a:off x="630729" y="1324205"/>
          <a:ext cx="2111839" cy="1062450"/>
        </a:xfrm>
        <a:prstGeom prst="roundRect">
          <a:avLst/>
        </a:prstGeom>
        <a:noFill/>
        <a:ln w="38100" cap="flat" cmpd="sng" algn="ctr">
          <a:solidFill>
            <a:srgbClr val="33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Policy Definition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Formulation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Reformulation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682594" y="1376070"/>
        <a:ext cx="2008109" cy="958720"/>
      </dsp:txXfrm>
    </dsp:sp>
    <dsp:sp modelId="{C60F0AC1-7444-419C-B20A-4724CD623D0E}">
      <dsp:nvSpPr>
        <dsp:cNvPr id="0" name=""/>
        <dsp:cNvSpPr/>
      </dsp:nvSpPr>
      <dsp:spPr>
        <a:xfrm>
          <a:off x="1517468" y="580368"/>
          <a:ext cx="3967879" cy="3967879"/>
        </a:xfrm>
        <a:custGeom>
          <a:avLst/>
          <a:gdLst/>
          <a:ahLst/>
          <a:cxnLst/>
          <a:rect l="0" t="0" r="0" b="0"/>
          <a:pathLst>
            <a:path>
              <a:moveTo>
                <a:pt x="441761" y="735860"/>
              </a:moveTo>
              <a:arcTo wR="1983939" hR="1983939" stAng="13138988" swAng="1759312"/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F793F-65F1-4F79-8C42-B8D46EB9430C}" type="datetimeFigureOut">
              <a:rPr lang="en-US" smtClean="0"/>
              <a:t>10/31/15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9790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59790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6FB4F-B4FB-4DDB-B6C6-AA279DDED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254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784CE-B29E-46A8-8001-562D03698B58}" type="datetimeFigureOut">
              <a:rPr lang="en-US" smtClean="0"/>
              <a:t>10/31/15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6350" y="67945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298950"/>
            <a:ext cx="5661025" cy="4073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9790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59790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3A275-2381-41C5-A73E-8A2229CB7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97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u="sng" dirty="0" smtClean="0"/>
              <a:t>Crust</a:t>
            </a:r>
            <a:r>
              <a:rPr lang="en-US" sz="2400" b="1" dirty="0" smtClean="0"/>
              <a:t>: Oxygen is the most abundant element in the crust; the Earth’s core temperature is hotter than the Sun’s surface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5EF7D-9716-4E31-868E-2408980216C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487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1200 Noon in Greenwich,</a:t>
            </a:r>
            <a:r>
              <a:rPr lang="en-US" baseline="0" dirty="0" smtClean="0"/>
              <a:t> England, </a:t>
            </a:r>
            <a:r>
              <a:rPr lang="en-US" dirty="0" smtClean="0"/>
              <a:t>the Sun is directly above – reminiscent of the Compass?</a:t>
            </a:r>
            <a:r>
              <a:rPr lang="en-US" baseline="0" dirty="0" smtClean="0"/>
              <a:t> Greenwich Mean Time (a.k.a., Coordinated Universal Time).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5EF7D-9716-4E31-868E-2408980216C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285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5EF7D-9716-4E31-868E-2408980216C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928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2473FC1-B01D-0D4D-878F-394681126103}" type="datetime1">
              <a:rPr lang="en-US" smtClean="0"/>
              <a:t>10/31/15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en-US" smtClean="0"/>
              <a:t>DTA, M.D. Copy write, October 2015 (c)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3F26C56-4ED2-4185-86BF-7AAF3140B8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BAA5-1E51-3044-8869-C404F11F9262}" type="datetime1">
              <a:rPr lang="en-US" smtClean="0"/>
              <a:t>10/31/15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DTA, M.D. Copy write, October 2015 (c)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6C56-4ED2-4185-86BF-7AAF3140B8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9CA0-D2B6-C043-A249-3DE817778075}" type="datetime1">
              <a:rPr lang="en-US" smtClean="0"/>
              <a:t>10/31/15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DTA, M.D. Copy write, October 2015 (c)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6C56-4ED2-4185-86BF-7AAF3140B8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2D96-D1A3-2C4A-AF03-0D8B0A4B8FBA}" type="datetime1">
              <a:rPr lang="en-US" smtClean="0"/>
              <a:t>10/31/15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DTA, M.D. Copy write, October 2015 (c)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6C56-4ED2-4185-86BF-7AAF3140B8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3B66-455F-624E-AE55-33DB3D09BA85}" type="datetime1">
              <a:rPr lang="en-US" smtClean="0"/>
              <a:t>10/31/15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DTA, M.D. Copy write, October 2015 (c)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6C56-4ED2-4185-86BF-7AAF3140B8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D172-AE6A-BB44-91EA-A059E7D3B67D}" type="datetime1">
              <a:rPr lang="en-US" smtClean="0"/>
              <a:t>10/31/15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DTA, M.D. Copy write, October 2015 (c)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6C56-4ED2-4185-86BF-7AAF3140B8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7A77-98E4-FE43-A249-659D72917D84}" type="datetime1">
              <a:rPr lang="en-US" smtClean="0"/>
              <a:t>10/31/15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DTA, M.D. Copy write, October 2015 (c)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6C56-4ED2-4185-86BF-7AAF3140B8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68FE-2031-CA40-A368-56FF63955865}" type="datetime1">
              <a:rPr lang="en-US" smtClean="0"/>
              <a:t>10/31/15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DTA, M.D. Copy write, October 2015 (c)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6C56-4ED2-4185-86BF-7AAF3140B8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1685-913F-924C-A2E8-B3EAFEBE30CE}" type="datetime1">
              <a:rPr lang="en-US" smtClean="0"/>
              <a:t>10/31/15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DTA, M.D. Copy write, October 2015 (c)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6C56-4ED2-4185-86BF-7AAF3140B8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C78EA48-5F30-0D4A-8BF6-B4DCD702A068}" type="datetime1">
              <a:rPr lang="en-US" smtClean="0"/>
              <a:t>10/31/15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en-US" smtClean="0"/>
              <a:t>DTA, M.D. Copy write, October 2015 (c)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3F26C56-4ED2-4185-86BF-7AAF3140B8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F3F826D-A1AB-6343-B84C-8E7D4D98A090}" type="datetime1">
              <a:rPr lang="en-US" smtClean="0"/>
              <a:t>10/31/15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en-US" smtClean="0"/>
              <a:t>DTA, M.D. Copy write, October 2015 (c)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3F26C56-4ED2-4185-86BF-7AAF3140B8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C7EF215-1917-5B4B-9E5B-D7D1659AA026}" type="datetime1">
              <a:rPr lang="en-US" smtClean="0"/>
              <a:t>10/31/15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en-US" smtClean="0"/>
              <a:t>DTA, M.D. Copy write, October 2015 (c)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3F26C56-4ED2-4185-86BF-7AAF3140B85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772400" cy="838200"/>
          </a:xfrm>
          <a:solidFill>
            <a:schemeClr val="accent3">
              <a:lumMod val="20000"/>
              <a:lumOff val="80000"/>
            </a:schemeClr>
          </a:solidFill>
          <a:ln w="38100" cmpd="sng">
            <a:solidFill>
              <a:srgbClr val="3366FF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The Three P’s of Public Health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467600" cy="3810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b="1" dirty="0" smtClean="0"/>
              <a:t>			</a:t>
            </a:r>
            <a:r>
              <a:rPr lang="en-US" b="1" dirty="0" smtClean="0"/>
              <a:t>     APHA  </a:t>
            </a:r>
            <a:r>
              <a:rPr lang="en-US" b="1" dirty="0" smtClean="0"/>
              <a:t>AC</a:t>
            </a:r>
          </a:p>
          <a:p>
            <a:pPr marL="0" indent="0">
              <a:buNone/>
            </a:pPr>
            <a:r>
              <a:rPr lang="en-US" b="1" dirty="0" smtClean="0"/>
              <a:t>			</a:t>
            </a:r>
            <a:r>
              <a:rPr lang="en-US" b="1" dirty="0" smtClean="0"/>
              <a:t> 01 </a:t>
            </a:r>
            <a:r>
              <a:rPr lang="en-US" b="1" dirty="0" smtClean="0"/>
              <a:t>OCT 2015			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	</a:t>
            </a:r>
            <a:r>
              <a:rPr lang="en-US" b="1" dirty="0" smtClean="0"/>
              <a:t>   1630 </a:t>
            </a:r>
            <a:r>
              <a:rPr lang="en-US" b="1" dirty="0" smtClean="0"/>
              <a:t>HRS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 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         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 Col </a:t>
            </a:r>
            <a:r>
              <a:rPr lang="en-US" b="1" dirty="0" smtClean="0"/>
              <a:t>Damon T. Arnold, M.D., M.P.H., M.A., CMT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2B28-3566-4554-9121-45DF866542E0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 descr="Damon_0024 Hi-Res C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676400"/>
            <a:ext cx="2509119" cy="3139535"/>
          </a:xfrm>
          <a:prstGeom prst="rect">
            <a:avLst/>
          </a:prstGeom>
          <a:ln w="28575" cmpd="sng">
            <a:solidFill>
              <a:srgbClr val="3366FF"/>
            </a:solidFill>
          </a:ln>
        </p:spPr>
      </p:pic>
      <p:pic>
        <p:nvPicPr>
          <p:cNvPr id="7" name="Picture 6" descr="IMG_190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52600"/>
            <a:ext cx="2362200" cy="3098634"/>
          </a:xfrm>
          <a:prstGeom prst="rect">
            <a:avLst/>
          </a:prstGeom>
          <a:ln w="28575" cmpd="sng">
            <a:solidFill>
              <a:srgbClr val="3366FF"/>
            </a:solidFill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DTA, M.D. Copy write, October 2015 (c)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71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3366FF"/>
            </a:solidFill>
          </a:ln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3366FF"/>
                </a:solidFill>
              </a:rPr>
              <a:t>Toxicology</a:t>
            </a:r>
            <a:endParaRPr lang="en-US" sz="4000" dirty="0">
              <a:solidFill>
                <a:srgbClr val="3366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14917"/>
              </p:ext>
            </p:extLst>
          </p:nvPr>
        </p:nvGraphicFramePr>
        <p:xfrm>
          <a:off x="152400" y="1143000"/>
          <a:ext cx="8763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16655" y="1371600"/>
            <a:ext cx="539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050650" y="2278421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B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050650" y="3200400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R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050650" y="4114800"/>
            <a:ext cx="522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N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121516" y="4953000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E</a:t>
            </a:r>
            <a:endParaRPr lang="en-US" sz="4000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6C56-4ED2-4185-86BF-7AAF3140B85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643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620000" cy="685800"/>
          </a:xfrm>
          <a:solidFill>
            <a:schemeClr val="bg1">
              <a:lumMod val="85000"/>
            </a:schemeClr>
          </a:solidFill>
          <a:ln w="38100" cmpd="dbl">
            <a:solidFill>
              <a:srgbClr val="3366FF"/>
            </a:solidFill>
          </a:ln>
        </p:spPr>
        <p:txBody>
          <a:bodyPr>
            <a:noAutofit/>
          </a:bodyPr>
          <a:lstStyle/>
          <a:p>
            <a:r>
              <a:rPr lang="en-US" sz="3600" b="1" dirty="0" smtClean="0"/>
              <a:t>Toxicology Focus Areas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6781800" cy="5029200"/>
          </a:xfrm>
        </p:spPr>
        <p:txBody>
          <a:bodyPr>
            <a:normAutofit/>
          </a:bodyPr>
          <a:lstStyle/>
          <a:p>
            <a:r>
              <a:rPr lang="en-US" b="1" dirty="0" smtClean="0"/>
              <a:t>Regulatory Toxicology [regulatory matters]</a:t>
            </a:r>
          </a:p>
          <a:p>
            <a:endParaRPr lang="en-US" b="1" dirty="0" smtClean="0"/>
          </a:p>
          <a:p>
            <a:r>
              <a:rPr lang="en-US" b="1" dirty="0" smtClean="0"/>
              <a:t>Forensic Toxicology [medico-legal issues]</a:t>
            </a:r>
          </a:p>
          <a:p>
            <a:endParaRPr lang="en-US" b="1" dirty="0" smtClean="0"/>
          </a:p>
          <a:p>
            <a:r>
              <a:rPr lang="en-US" b="1" dirty="0" smtClean="0"/>
              <a:t>Clinical Toxicology [manifestations of disease]</a:t>
            </a:r>
          </a:p>
          <a:p>
            <a:endParaRPr lang="en-US" b="1" dirty="0" smtClean="0"/>
          </a:p>
          <a:p>
            <a:r>
              <a:rPr lang="en-US" b="1" dirty="0" smtClean="0"/>
              <a:t>Environmental Toxicology [ecosystem affects]</a:t>
            </a:r>
          </a:p>
          <a:p>
            <a:endParaRPr lang="en-US" b="1" dirty="0" smtClean="0"/>
          </a:p>
          <a:p>
            <a:r>
              <a:rPr lang="en-US" b="1" dirty="0" smtClean="0"/>
              <a:t>Reproductive Toxicology [reproductive affects]</a:t>
            </a:r>
          </a:p>
          <a:p>
            <a:endParaRPr lang="en-US" b="1" dirty="0" smtClean="0"/>
          </a:p>
          <a:p>
            <a:r>
              <a:rPr lang="en-US" b="1" dirty="0" smtClean="0"/>
              <a:t>Developmental Toxicology [teratogens, etc.]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DTA, M.D. Copy write, October 2015 (c)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6C56-4ED2-4185-86BF-7AAF3140B85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79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533400"/>
          </a:xfrm>
          <a:solidFill>
            <a:schemeClr val="bg1">
              <a:lumMod val="85000"/>
            </a:schemeClr>
          </a:solidFill>
          <a:ln w="38100" cmpd="sng">
            <a:solidFill>
              <a:srgbClr val="3366FF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Effects of Chemical Mixture Interactions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7391400" cy="5410200"/>
          </a:xfrm>
        </p:spPr>
        <p:txBody>
          <a:bodyPr>
            <a:normAutofit fontScale="92500" lnSpcReduction="10000"/>
          </a:bodyPr>
          <a:lstStyle/>
          <a:p>
            <a:endParaRPr lang="en-US" b="1" u="sng" dirty="0" smtClean="0"/>
          </a:p>
          <a:p>
            <a:r>
              <a:rPr lang="en-US" b="1" u="sng" dirty="0" smtClean="0"/>
              <a:t>Additive</a:t>
            </a:r>
            <a:r>
              <a:rPr lang="en-US" b="1" dirty="0" smtClean="0"/>
              <a:t>: effect is equal to their individual effects added together.		2 + 2 = 4</a:t>
            </a:r>
          </a:p>
          <a:p>
            <a:r>
              <a:rPr lang="en-US" b="1" u="sng" dirty="0" smtClean="0"/>
              <a:t>Synergistic</a:t>
            </a:r>
            <a:r>
              <a:rPr lang="en-US" b="1" dirty="0" smtClean="0"/>
              <a:t>: the combined effect of exposure to two or more chemicals is greater than the sum of their individual effects.	3 + 7 = 80</a:t>
            </a:r>
          </a:p>
          <a:p>
            <a:r>
              <a:rPr lang="en-US" b="1" u="sng" dirty="0" smtClean="0"/>
              <a:t>Antagonistic</a:t>
            </a:r>
            <a:r>
              <a:rPr lang="en-US" b="1" dirty="0" smtClean="0"/>
              <a:t>: two chemicals when administered together interfere with each other’s actions or one interferes with the actions of the other, e.g., Calcium blocking Tetracycline absorption.  2 + 2 = 1</a:t>
            </a:r>
          </a:p>
          <a:p>
            <a:r>
              <a:rPr lang="en-US" b="1" u="sng" dirty="0" smtClean="0"/>
              <a:t>Potentiation</a:t>
            </a:r>
            <a:r>
              <a:rPr lang="en-US" b="1" dirty="0" smtClean="0"/>
              <a:t>: a non-toxic chemical causes a toxic chemical to become more toxic or more active (e.g., adjuvants).	0 + 2 = 7	</a:t>
            </a:r>
          </a:p>
          <a:p>
            <a:r>
              <a:rPr lang="en-US" b="1" u="sng" dirty="0" smtClean="0"/>
              <a:t>Coalitive</a:t>
            </a:r>
            <a:r>
              <a:rPr lang="en-US" b="1" dirty="0" smtClean="0"/>
              <a:t>: several agents that have no known toxic effects interact to produce a toxic effect. 0 + 0 + 0 = 8</a:t>
            </a:r>
          </a:p>
          <a:p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DTA, M.D. Copy write, October 2015 (c)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6C56-4ED2-4185-86BF-7AAF3140B85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448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90" name="Rectangle 6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bg1">
              <a:lumMod val="85000"/>
            </a:schemeClr>
          </a:solidFill>
          <a:ln w="38100" cmpd="sng">
            <a:solidFill>
              <a:srgbClr val="3366FF"/>
            </a:solidFill>
          </a:ln>
        </p:spPr>
        <p:txBody>
          <a:bodyPr rIns="81276">
            <a:normAutofit fontScale="90000"/>
          </a:bodyPr>
          <a:lstStyle/>
          <a:p>
            <a:pPr marL="40182">
              <a:defRPr/>
            </a:pPr>
            <a:r>
              <a:rPr lang="en-US" b="1" dirty="0" smtClean="0"/>
              <a:t>The Mouth and Chronic Disease</a:t>
            </a:r>
          </a:p>
        </p:txBody>
      </p:sp>
      <p:sp>
        <p:nvSpPr>
          <p:cNvPr id="52291" name="Rectangle 67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391400" cy="4876800"/>
          </a:xfrm>
          <a:noFill/>
          <a:ln>
            <a:noFill/>
          </a:ln>
        </p:spPr>
        <p:txBody>
          <a:bodyPr rIns="81276">
            <a:normAutofit fontScale="70000" lnSpcReduction="20000"/>
          </a:bodyPr>
          <a:lstStyle/>
          <a:p>
            <a:pPr marL="783552" lvl="1" indent="-285740">
              <a:buNone/>
              <a:defRPr/>
            </a:pPr>
            <a:r>
              <a:rPr lang="en-US" sz="3800" b="1" dirty="0" smtClean="0">
                <a:latin typeface="Calibri"/>
                <a:cs typeface="Calibri"/>
              </a:rPr>
              <a:t>Smoking 	</a:t>
            </a:r>
            <a:r>
              <a:rPr lang="en-US" sz="3800" b="1" dirty="0">
                <a:latin typeface="Calibri"/>
                <a:cs typeface="Calibri"/>
              </a:rPr>
              <a:t> </a:t>
            </a:r>
            <a:r>
              <a:rPr lang="en-US" sz="3800" b="1" dirty="0" smtClean="0">
                <a:latin typeface="Calibri"/>
                <a:cs typeface="Calibri"/>
              </a:rPr>
              <a:t>    </a:t>
            </a:r>
            <a:r>
              <a:rPr lang="en-US" sz="3800" b="1" dirty="0" smtClean="0">
                <a:latin typeface="Calibri"/>
                <a:cs typeface="Calibri"/>
              </a:rPr>
              <a:t>Over</a:t>
            </a:r>
            <a:r>
              <a:rPr lang="en-US" sz="3800" b="1" dirty="0" smtClean="0">
                <a:latin typeface="Calibri"/>
                <a:cs typeface="Calibri"/>
              </a:rPr>
              <a:t>-Eating	Poisons</a:t>
            </a:r>
          </a:p>
          <a:p>
            <a:pPr marL="783552" lvl="1" indent="-285740">
              <a:buNone/>
              <a:defRPr/>
            </a:pPr>
            <a:endParaRPr lang="en-US" sz="3800" b="1" dirty="0" smtClean="0">
              <a:latin typeface="Calibri"/>
              <a:cs typeface="Calibri"/>
            </a:endParaRPr>
          </a:p>
          <a:p>
            <a:pPr marL="783552" lvl="1" indent="-285740">
              <a:buNone/>
              <a:defRPr/>
            </a:pPr>
            <a:r>
              <a:rPr lang="en-US" sz="3800" b="1" dirty="0" smtClean="0">
                <a:latin typeface="Calibri"/>
                <a:cs typeface="Calibri"/>
              </a:rPr>
              <a:t>Illegal Drugs	Medication Misuse	</a:t>
            </a:r>
            <a:r>
              <a:rPr lang="en-US" sz="3800" b="1" dirty="0" smtClean="0">
                <a:latin typeface="Calibri"/>
                <a:cs typeface="Calibri"/>
              </a:rPr>
              <a:t>     ETOH </a:t>
            </a:r>
            <a:endParaRPr lang="en-US" sz="3800" b="1" dirty="0">
              <a:latin typeface="Calibri"/>
              <a:cs typeface="Calibri"/>
            </a:endParaRPr>
          </a:p>
          <a:p>
            <a:pPr marL="783552" lvl="1" indent="-285740">
              <a:buNone/>
              <a:defRPr/>
            </a:pPr>
            <a:r>
              <a:rPr lang="en-US" sz="3800" b="1" dirty="0" smtClean="0">
                <a:solidFill>
                  <a:srgbClr val="FF0000"/>
                </a:solidFill>
                <a:latin typeface="Calibri"/>
                <a:cs typeface="Calibri"/>
              </a:rPr>
              <a:t>                 	                 		</a:t>
            </a:r>
            <a:endParaRPr lang="en-US" sz="3800" b="1" dirty="0" smtClean="0">
              <a:latin typeface="Calibri"/>
              <a:cs typeface="Calibri"/>
            </a:endParaRPr>
          </a:p>
          <a:p>
            <a:pPr marL="783552" lvl="1" indent="-285740">
              <a:buNone/>
              <a:defRPr/>
            </a:pPr>
            <a:r>
              <a:rPr lang="en-US" sz="3800" b="1" dirty="0" smtClean="0">
                <a:latin typeface="Calibri"/>
                <a:cs typeface="Calibri"/>
              </a:rPr>
              <a:t>		    </a:t>
            </a:r>
            <a:r>
              <a:rPr lang="en-US" sz="3800" b="1" u="sng" dirty="0" smtClean="0">
                <a:solidFill>
                  <a:srgbClr val="FF0000"/>
                </a:solidFill>
                <a:latin typeface="Calibri"/>
                <a:cs typeface="Calibri"/>
              </a:rPr>
              <a:t>Common </a:t>
            </a:r>
            <a:r>
              <a:rPr lang="en-US" sz="3800" b="1" u="sng" dirty="0">
                <a:solidFill>
                  <a:srgbClr val="FF0000"/>
                </a:solidFill>
                <a:latin typeface="Calibri"/>
                <a:cs typeface="Calibri"/>
              </a:rPr>
              <a:t>Portal = The </a:t>
            </a:r>
            <a:r>
              <a:rPr lang="en-US" sz="3800" b="1" u="sng" dirty="0" smtClean="0">
                <a:solidFill>
                  <a:srgbClr val="FF0000"/>
                </a:solidFill>
                <a:latin typeface="Calibri"/>
                <a:cs typeface="Calibri"/>
              </a:rPr>
              <a:t>Mouth</a:t>
            </a:r>
            <a:r>
              <a:rPr lang="en-US" sz="3800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3800" b="1" dirty="0" smtClean="0">
                <a:latin typeface="Calibri"/>
                <a:cs typeface="Calibri"/>
              </a:rPr>
              <a:t>     </a:t>
            </a:r>
          </a:p>
          <a:p>
            <a:pPr marL="783552" lvl="1" indent="-285740">
              <a:buNone/>
              <a:defRPr/>
            </a:pPr>
            <a:endParaRPr lang="en-US" sz="3800" b="1" dirty="0">
              <a:latin typeface="Calibri"/>
              <a:cs typeface="Calibri"/>
            </a:endParaRPr>
          </a:p>
          <a:p>
            <a:pPr marL="783552" lvl="1" indent="-285740">
              <a:buNone/>
              <a:defRPr/>
            </a:pPr>
            <a:r>
              <a:rPr lang="en-US" sz="3800" b="1" dirty="0" smtClean="0">
                <a:latin typeface="Calibri"/>
                <a:cs typeface="Calibri"/>
              </a:rPr>
              <a:t>Diabetes	Hepatitis	      CVD	   PVD</a:t>
            </a:r>
          </a:p>
          <a:p>
            <a:pPr marL="783552" lvl="1" indent="-285740">
              <a:buNone/>
              <a:defRPr/>
            </a:pPr>
            <a:endParaRPr lang="en-US" sz="3800" b="1" dirty="0" smtClean="0">
              <a:latin typeface="Calibri"/>
              <a:cs typeface="Calibri"/>
              <a:sym typeface="ヒラギノ角ゴ ProN W3" charset="0"/>
            </a:endParaRPr>
          </a:p>
          <a:p>
            <a:pPr marL="783552" lvl="1" indent="-285740">
              <a:buNone/>
              <a:defRPr/>
            </a:pPr>
            <a:r>
              <a:rPr lang="en-US" sz="3800" b="1" dirty="0" smtClean="0">
                <a:latin typeface="Calibri"/>
                <a:cs typeface="Calibri"/>
                <a:sym typeface="ヒラギノ角ゴ ProN W3" charset="0"/>
              </a:rPr>
              <a:t>Cancer 	</a:t>
            </a:r>
            <a:r>
              <a:rPr lang="en-US" sz="3800" b="1" dirty="0" smtClean="0">
                <a:latin typeface="Calibri"/>
                <a:cs typeface="Calibri"/>
              </a:rPr>
              <a:t>Obesity	FASD </a:t>
            </a:r>
          </a:p>
          <a:p>
            <a:pPr marL="783552" lvl="1" indent="-285740">
              <a:buNone/>
              <a:defRPr/>
            </a:pPr>
            <a:r>
              <a:rPr lang="en-US" sz="3800" b="1" dirty="0"/>
              <a:t>	   </a:t>
            </a:r>
            <a:r>
              <a:rPr lang="en-US" sz="3800" b="1" dirty="0" smtClean="0"/>
              <a:t>				</a:t>
            </a:r>
          </a:p>
          <a:p>
            <a:pPr marL="783552" lvl="1" indent="-285740">
              <a:buNone/>
              <a:defRPr/>
            </a:pPr>
            <a:r>
              <a:rPr lang="en-US" sz="3800" b="1" dirty="0">
                <a:latin typeface="ヒラギノ角ゴ ProN W3" charset="0"/>
                <a:sym typeface="ヒラギノ角ゴ ProN W3" charset="0"/>
              </a:rPr>
              <a:t>							</a:t>
            </a:r>
            <a:endParaRPr lang="en-US" sz="3800" b="1" dirty="0"/>
          </a:p>
          <a:p>
            <a:pPr marL="783552" lvl="1" indent="-285740">
              <a:buNone/>
              <a:defRPr/>
            </a:pPr>
            <a:endParaRPr lang="en-US" b="1" dirty="0" smtClean="0">
              <a:latin typeface="ヒラギノ角ゴ ProN W3" charset="0"/>
              <a:sym typeface="ヒラギノ角ゴ ProN W3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DTA, M.D. Copy write, October 2015 (c)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6C56-4ED2-4185-86BF-7AAF3140B85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01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17" name="Rectangle 69"/>
          <p:cNvSpPr>
            <a:spLocks noGrp="1" noChangeArrowheads="1"/>
          </p:cNvSpPr>
          <p:nvPr>
            <p:ph type="body" idx="1"/>
          </p:nvPr>
        </p:nvSpPr>
        <p:spPr>
          <a:xfrm>
            <a:off x="1219200" y="1219200"/>
            <a:ext cx="6781800" cy="45720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rIns="81276"/>
          <a:lstStyle/>
          <a:p>
            <a:pPr marL="382847" indent="-342665">
              <a:spcBef>
                <a:spcPct val="0"/>
              </a:spcBef>
              <a:buNone/>
              <a:defRPr/>
            </a:pPr>
            <a:endParaRPr lang="en-US" sz="1500" dirty="0"/>
          </a:p>
          <a:p>
            <a:pPr marL="382847" indent="-342665">
              <a:spcBef>
                <a:spcPts val="422"/>
              </a:spcBef>
              <a:buNone/>
              <a:defRPr/>
            </a:pPr>
            <a:r>
              <a:rPr lang="en-US" sz="1800" b="1" dirty="0" smtClean="0">
                <a:solidFill>
                  <a:srgbClr val="000000"/>
                </a:solidFill>
              </a:rPr>
              <a:t>Environmental and Occupational </a:t>
            </a:r>
            <a:r>
              <a:rPr lang="en-US" sz="1800" b="1" dirty="0">
                <a:solidFill>
                  <a:srgbClr val="000000"/>
                </a:solidFill>
              </a:rPr>
              <a:t>Engineering Controls </a:t>
            </a:r>
          </a:p>
          <a:p>
            <a:pPr marL="382847" indent="-342665">
              <a:spcBef>
                <a:spcPts val="422"/>
              </a:spcBef>
              <a:buNone/>
              <a:defRPr/>
            </a:pPr>
            <a:r>
              <a:rPr lang="en-US" sz="1700" b="1" dirty="0">
                <a:solidFill>
                  <a:srgbClr val="000000"/>
                </a:solidFill>
              </a:rPr>
              <a:t>                           </a:t>
            </a:r>
            <a:r>
              <a:rPr lang="en-US" sz="1700" b="1" dirty="0" smtClean="0">
                <a:solidFill>
                  <a:srgbClr val="000000"/>
                </a:solidFill>
              </a:rPr>
              <a:t>	        </a:t>
            </a:r>
            <a:r>
              <a:rPr lang="en-US" sz="1700" b="1" dirty="0">
                <a:solidFill>
                  <a:srgbClr val="000000"/>
                </a:solidFill>
              </a:rPr>
              <a:t>[Elimination / Containment / Substitution]</a:t>
            </a:r>
            <a:endParaRPr lang="en-US" b="1" dirty="0" smtClean="0"/>
          </a:p>
          <a:p>
            <a:pPr marL="382847" indent="-342665">
              <a:spcBef>
                <a:spcPts val="422"/>
              </a:spcBef>
              <a:buNone/>
              <a:defRPr/>
            </a:pPr>
            <a:r>
              <a:rPr lang="en-US" sz="1800" b="1" dirty="0" smtClean="0">
                <a:solidFill>
                  <a:srgbClr val="000000"/>
                </a:solidFill>
              </a:rPr>
              <a:t>Public Health and Administrative </a:t>
            </a:r>
            <a:r>
              <a:rPr lang="en-US" sz="1800" b="1" dirty="0">
                <a:solidFill>
                  <a:srgbClr val="000000"/>
                </a:solidFill>
              </a:rPr>
              <a:t>Controls </a:t>
            </a:r>
          </a:p>
          <a:p>
            <a:pPr marL="382847" indent="-342665">
              <a:spcBef>
                <a:spcPts val="422"/>
              </a:spcBef>
              <a:buNone/>
              <a:defRPr/>
            </a:pPr>
            <a:r>
              <a:rPr lang="en-US" sz="1700" b="1" dirty="0">
                <a:solidFill>
                  <a:srgbClr val="000000"/>
                </a:solidFill>
              </a:rPr>
              <a:t>				   [BEI</a:t>
            </a:r>
            <a:r>
              <a:rPr lang="en-US" sz="1700" b="1" dirty="0">
                <a:solidFill>
                  <a:srgbClr val="CE3B00"/>
                </a:solidFill>
              </a:rPr>
              <a:t>ACGIH</a:t>
            </a:r>
            <a:r>
              <a:rPr lang="en-US" sz="1700" b="1" dirty="0">
                <a:solidFill>
                  <a:srgbClr val="000000"/>
                </a:solidFill>
              </a:rPr>
              <a:t>TLV  PEL</a:t>
            </a:r>
            <a:r>
              <a:rPr lang="en-US" sz="1700" b="1" dirty="0">
                <a:solidFill>
                  <a:srgbClr val="D90B00"/>
                </a:solidFill>
              </a:rPr>
              <a:t>OSHA</a:t>
            </a:r>
            <a:r>
              <a:rPr lang="en-US" sz="1700" b="1" dirty="0">
                <a:solidFill>
                  <a:srgbClr val="000000"/>
                </a:solidFill>
              </a:rPr>
              <a:t>  REL</a:t>
            </a:r>
            <a:r>
              <a:rPr lang="en-US" sz="1700" b="1" dirty="0">
                <a:solidFill>
                  <a:srgbClr val="D90B00"/>
                </a:solidFill>
              </a:rPr>
              <a:t>NIOSH</a:t>
            </a:r>
            <a:r>
              <a:rPr lang="en-US" sz="1700" b="1" dirty="0">
                <a:solidFill>
                  <a:srgbClr val="000000"/>
                </a:solidFill>
              </a:rPr>
              <a:t>]</a:t>
            </a:r>
            <a:endParaRPr lang="en-US" b="1" dirty="0"/>
          </a:p>
          <a:p>
            <a:pPr marL="382847" indent="-342665">
              <a:spcBef>
                <a:spcPts val="422"/>
              </a:spcBef>
              <a:buNone/>
              <a:defRPr/>
            </a:pPr>
            <a:r>
              <a:rPr lang="en-US" sz="1800" b="1" dirty="0" smtClean="0">
                <a:solidFill>
                  <a:srgbClr val="000000"/>
                </a:solidFill>
              </a:rPr>
              <a:t>Community Design and Personal </a:t>
            </a:r>
            <a:r>
              <a:rPr lang="en-US" sz="1800" b="1" dirty="0">
                <a:solidFill>
                  <a:srgbClr val="000000"/>
                </a:solidFill>
              </a:rPr>
              <a:t>Protective Equipment [PPE]</a:t>
            </a:r>
            <a:endParaRPr lang="en-US" sz="1800" b="1" dirty="0" smtClean="0"/>
          </a:p>
          <a:p>
            <a:pPr marL="382847" indent="-342665">
              <a:spcBef>
                <a:spcPts val="422"/>
              </a:spcBef>
              <a:buNone/>
              <a:defRPr/>
            </a:pPr>
            <a:endParaRPr lang="en-US" sz="1700" dirty="0">
              <a:solidFill>
                <a:srgbClr val="000000"/>
              </a:solidFill>
            </a:endParaRPr>
          </a:p>
          <a:p>
            <a:pPr marL="382847" indent="-342665">
              <a:spcBef>
                <a:spcPts val="422"/>
              </a:spcBef>
              <a:buNone/>
              <a:defRPr/>
            </a:pPr>
            <a:r>
              <a:rPr lang="en-US" sz="1800" b="1" dirty="0">
                <a:solidFill>
                  <a:srgbClr val="000000"/>
                </a:solidFill>
              </a:rPr>
              <a:t>Containment System / Perimeter / P.P.E. Penetration [Breach]</a:t>
            </a:r>
            <a:endParaRPr lang="en-US" sz="1800" b="1" dirty="0" smtClean="0"/>
          </a:p>
          <a:p>
            <a:pPr marL="382847" indent="-342665">
              <a:spcBef>
                <a:spcPts val="422"/>
              </a:spcBef>
              <a:buNone/>
              <a:defRPr/>
            </a:pPr>
            <a:endParaRPr lang="en-US" sz="1700" dirty="0">
              <a:solidFill>
                <a:srgbClr val="FFFCAB"/>
              </a:solidFill>
            </a:endParaRPr>
          </a:p>
          <a:p>
            <a:pPr marL="382847" indent="-342665">
              <a:spcBef>
                <a:spcPts val="422"/>
              </a:spcBef>
              <a:buNone/>
              <a:defRPr/>
            </a:pPr>
            <a:r>
              <a:rPr lang="en-US" sz="1700" dirty="0"/>
              <a:t> </a:t>
            </a:r>
            <a:r>
              <a:rPr lang="en-US" sz="1800" b="1" dirty="0"/>
              <a:t>Exposure to the Agent        </a:t>
            </a:r>
            <a:r>
              <a:rPr lang="en-US" sz="1800" b="1" dirty="0" smtClean="0"/>
              <a:t>Biological </a:t>
            </a:r>
            <a:r>
              <a:rPr lang="en-US" sz="1800" b="1" dirty="0"/>
              <a:t>Monitoring and Surveillance</a:t>
            </a:r>
            <a:endParaRPr lang="en-US" sz="1800" b="1" dirty="0" smtClean="0"/>
          </a:p>
          <a:p>
            <a:pPr marL="382847" indent="-342665">
              <a:spcBef>
                <a:spcPts val="422"/>
              </a:spcBef>
              <a:buNone/>
              <a:defRPr/>
            </a:pPr>
            <a:endParaRPr lang="en-US" sz="1800" b="1" dirty="0"/>
          </a:p>
          <a:p>
            <a:pPr marL="382847" indent="-342665">
              <a:spcBef>
                <a:spcPts val="422"/>
              </a:spcBef>
              <a:buNone/>
              <a:defRPr/>
            </a:pPr>
            <a:r>
              <a:rPr lang="en-US" sz="1700" b="1" dirty="0" smtClean="0"/>
              <a:t>  1</a:t>
            </a:r>
            <a:r>
              <a:rPr lang="en-US" sz="1700" b="1" baseline="32000" dirty="0" smtClean="0"/>
              <a:t>0</a:t>
            </a:r>
            <a:r>
              <a:rPr lang="en-US" sz="1700" b="1" dirty="0" smtClean="0"/>
              <a:t> </a:t>
            </a:r>
            <a:r>
              <a:rPr lang="en-US" sz="1700" b="1" dirty="0"/>
              <a:t>2</a:t>
            </a:r>
            <a:r>
              <a:rPr lang="en-US" sz="1700" b="1" baseline="32000" dirty="0"/>
              <a:t>0</a:t>
            </a:r>
            <a:r>
              <a:rPr lang="en-US" sz="1700" b="1" dirty="0"/>
              <a:t> and 3</a:t>
            </a:r>
            <a:r>
              <a:rPr lang="en-US" sz="1700" b="1" baseline="32000" dirty="0"/>
              <a:t>0</a:t>
            </a:r>
            <a:r>
              <a:rPr lang="en-US" sz="1700" b="1" dirty="0"/>
              <a:t> Prevention               </a:t>
            </a:r>
            <a:r>
              <a:rPr lang="en-US" sz="1700" b="1" dirty="0" smtClean="0"/>
              <a:t> Injury</a:t>
            </a:r>
            <a:r>
              <a:rPr lang="en-US" sz="1700" b="1" dirty="0"/>
              <a:t>, Illness and Disease </a:t>
            </a:r>
            <a:endParaRPr lang="en-US" b="1" dirty="0" smtClean="0"/>
          </a:p>
          <a:p>
            <a:pPr marL="382847" indent="-342665">
              <a:spcBef>
                <a:spcPts val="422"/>
              </a:spcBef>
              <a:buNone/>
              <a:defRPr/>
            </a:pPr>
            <a:r>
              <a:rPr lang="en-US" sz="1700" b="1" dirty="0"/>
              <a:t>                                                     </a:t>
            </a:r>
            <a:r>
              <a:rPr lang="en-US" sz="1700" b="1" dirty="0" smtClean="0"/>
              <a:t>      [</a:t>
            </a:r>
            <a:r>
              <a:rPr lang="en-US" sz="1700" b="1" dirty="0"/>
              <a:t>Acute and </a:t>
            </a:r>
            <a:r>
              <a:rPr lang="en-US" sz="1700" b="1" dirty="0" smtClean="0"/>
              <a:t>Chronic Forms] </a:t>
            </a:r>
            <a:endParaRPr lang="en-US" sz="1700" b="1" dirty="0"/>
          </a:p>
        </p:txBody>
      </p:sp>
      <p:sp>
        <p:nvSpPr>
          <p:cNvPr id="53318" name="Rectangle 70"/>
          <p:cNvSpPr>
            <a:spLocks noGrp="1" noChangeArrowheads="1"/>
          </p:cNvSpPr>
          <p:nvPr>
            <p:ph type="title"/>
          </p:nvPr>
        </p:nvSpPr>
        <p:spPr>
          <a:xfrm>
            <a:off x="533401" y="381000"/>
            <a:ext cx="8229600" cy="533400"/>
          </a:xfrm>
          <a:solidFill>
            <a:schemeClr val="bg1">
              <a:lumMod val="95000"/>
            </a:schemeClr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rIns="81276">
            <a:normAutofit/>
          </a:bodyPr>
          <a:lstStyle/>
          <a:p>
            <a:pPr marL="40182">
              <a:defRPr/>
            </a:pPr>
            <a:r>
              <a:rPr lang="en-US" sz="2400" b="1" dirty="0"/>
              <a:t>Environmental </a:t>
            </a:r>
            <a:r>
              <a:rPr lang="en-US" sz="2400" b="1" dirty="0" smtClean="0"/>
              <a:t>and Workplace Agent Exposure</a:t>
            </a:r>
            <a:endParaRPr lang="en-US" sz="24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DTA, M.D. Copy write, October 2015 (c)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6C56-4ED2-4185-86BF-7AAF3140B85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29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/>
              <a:t>One late night on Halloween, </a:t>
            </a:r>
            <a:br>
              <a:rPr lang="en-US" sz="3600" b="1" dirty="0" smtClean="0"/>
            </a:br>
            <a:r>
              <a:rPr lang="en-US" sz="3600" b="1" dirty="0" smtClean="0"/>
              <a:t>while studying for an exam …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u="sng" dirty="0" smtClean="0"/>
              <a:t>B</a:t>
            </a:r>
            <a:r>
              <a:rPr lang="en-US" sz="3600" dirty="0" smtClean="0"/>
              <a:t>EI</a:t>
            </a:r>
            <a:r>
              <a:rPr lang="en-US" sz="3600" u="sng" dirty="0" smtClean="0">
                <a:solidFill>
                  <a:srgbClr val="FF0000"/>
                </a:solidFill>
              </a:rPr>
              <a:t>A</a:t>
            </a:r>
            <a:r>
              <a:rPr lang="en-US" sz="3600" dirty="0" smtClean="0">
                <a:solidFill>
                  <a:srgbClr val="FF0000"/>
                </a:solidFill>
              </a:rPr>
              <a:t>CGIH</a:t>
            </a:r>
            <a:r>
              <a:rPr lang="en-US" sz="3600" u="sng" dirty="0" smtClean="0"/>
              <a:t>T</a:t>
            </a:r>
            <a:r>
              <a:rPr lang="en-US" sz="3600" dirty="0" smtClean="0"/>
              <a:t>LV  </a:t>
            </a:r>
            <a:r>
              <a:rPr lang="en-US" sz="3600" u="sng" dirty="0" smtClean="0"/>
              <a:t>P</a:t>
            </a:r>
            <a:r>
              <a:rPr lang="en-US" sz="3600" dirty="0" smtClean="0"/>
              <a:t>EL</a:t>
            </a:r>
            <a:r>
              <a:rPr lang="en-US" sz="3600" u="sng" dirty="0" smtClean="0">
                <a:solidFill>
                  <a:srgbClr val="FF0000"/>
                </a:solidFill>
              </a:rPr>
              <a:t>O</a:t>
            </a:r>
            <a:r>
              <a:rPr lang="en-US" sz="3600" dirty="0" smtClean="0">
                <a:solidFill>
                  <a:srgbClr val="FF0000"/>
                </a:solidFill>
              </a:rPr>
              <a:t>SHA</a:t>
            </a:r>
            <a:r>
              <a:rPr lang="en-US" sz="3600" u="sng" dirty="0" smtClean="0"/>
              <a:t>R</a:t>
            </a:r>
            <a:r>
              <a:rPr lang="en-US" sz="3600" dirty="0" smtClean="0"/>
              <a:t>EL</a:t>
            </a:r>
            <a:r>
              <a:rPr lang="en-US" sz="3600" u="sng" dirty="0" smtClean="0">
                <a:solidFill>
                  <a:srgbClr val="FF0000"/>
                </a:solidFill>
              </a:rPr>
              <a:t>N</a:t>
            </a:r>
            <a:r>
              <a:rPr lang="en-US" sz="3600" dirty="0" smtClean="0">
                <a:solidFill>
                  <a:srgbClr val="FF0000"/>
                </a:solidFill>
              </a:rPr>
              <a:t>IOSH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Program Files (x86)\Microsoft Office\MEDIA\CAGCAT10\j030549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460" y="3548479"/>
            <a:ext cx="1810512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6756447" y="1066800"/>
            <a:ext cx="694944" cy="533400"/>
          </a:xfrm>
          <a:prstGeom prst="star5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5279829" y="609600"/>
            <a:ext cx="533400" cy="609600"/>
          </a:xfrm>
          <a:prstGeom prst="star5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7862455" y="516081"/>
            <a:ext cx="533400" cy="561109"/>
          </a:xfrm>
          <a:prstGeom prst="star5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alf Frame 7"/>
          <p:cNvSpPr/>
          <p:nvPr/>
        </p:nvSpPr>
        <p:spPr>
          <a:xfrm rot="2810852">
            <a:off x="2169188" y="3653710"/>
            <a:ext cx="462224" cy="1342313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2949416">
            <a:off x="2989882" y="4159841"/>
            <a:ext cx="1335436" cy="457154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19400" y="3700895"/>
            <a:ext cx="457200" cy="914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2590800" y="2819400"/>
            <a:ext cx="914400" cy="914400"/>
          </a:xfrm>
          <a:prstGeom prst="smileyFac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95602" y="3196937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nut 13"/>
          <p:cNvSpPr/>
          <p:nvPr/>
        </p:nvSpPr>
        <p:spPr>
          <a:xfrm>
            <a:off x="3352800" y="2819400"/>
            <a:ext cx="304800" cy="270164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2434934" y="2819400"/>
            <a:ext cx="311732" cy="270164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Lightning Bolt 15"/>
          <p:cNvSpPr/>
          <p:nvPr/>
        </p:nvSpPr>
        <p:spPr>
          <a:xfrm rot="4573742">
            <a:off x="2320927" y="3617735"/>
            <a:ext cx="457200" cy="914400"/>
          </a:xfrm>
          <a:prstGeom prst="lightningBol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ightning Bolt 16"/>
          <p:cNvSpPr/>
          <p:nvPr/>
        </p:nvSpPr>
        <p:spPr>
          <a:xfrm rot="17543530" flipH="1">
            <a:off x="3366274" y="3700893"/>
            <a:ext cx="337465" cy="914400"/>
          </a:xfrm>
          <a:prstGeom prst="lightningBol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 rot="18827835">
            <a:off x="2133600" y="5160805"/>
            <a:ext cx="914400" cy="329063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rot="2779298">
            <a:off x="3040850" y="5172596"/>
            <a:ext cx="948068" cy="346962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Quad Arrow Callout 11"/>
          <p:cNvSpPr/>
          <p:nvPr/>
        </p:nvSpPr>
        <p:spPr>
          <a:xfrm>
            <a:off x="1828800" y="4196935"/>
            <a:ext cx="2362200" cy="1369048"/>
          </a:xfrm>
          <a:prstGeom prst="quad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Censored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400800" y="2666999"/>
            <a:ext cx="2073472" cy="1219797"/>
          </a:xfrm>
          <a:prstGeom prst="wedgeRoundRectCallout">
            <a:avLst>
              <a:gd name="adj1" fmla="val -76292"/>
              <a:gd name="adj2" fmla="val 116598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NOT AGAIN!!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BAT PORN !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Moon 21"/>
          <p:cNvSpPr/>
          <p:nvPr/>
        </p:nvSpPr>
        <p:spPr>
          <a:xfrm>
            <a:off x="3886200" y="439882"/>
            <a:ext cx="609600" cy="1160318"/>
          </a:xfrm>
          <a:prstGeom prst="mo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2286002" y="516081"/>
            <a:ext cx="739988" cy="703119"/>
          </a:xfrm>
          <a:prstGeom prst="star5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1066799" y="1219200"/>
            <a:ext cx="685800" cy="573232"/>
          </a:xfrm>
          <a:prstGeom prst="star5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6C56-4ED2-4185-86BF-7AAF3140B85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267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4400" y="1143000"/>
            <a:ext cx="7391401" cy="495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  <a:sym typeface="Wingdings" pitchFamily="2" charset="2"/>
            </a:endParaRPr>
          </a:p>
          <a:p>
            <a:r>
              <a:rPr lang="en-US" b="1" dirty="0">
                <a:sym typeface="Wingdings" pitchFamily="2" charset="2"/>
              </a:rPr>
              <a:t>1. developed countries (cigarette smoking, asbestos </a:t>
            </a:r>
            <a:r>
              <a:rPr lang="en-US" b="1" dirty="0" smtClean="0">
                <a:sym typeface="Wingdings" pitchFamily="2" charset="2"/>
              </a:rPr>
              <a:t>exposure and high</a:t>
            </a:r>
            <a:r>
              <a:rPr lang="en-US" b="1" dirty="0">
                <a:sym typeface="Wingdings" pitchFamily="2" charset="2"/>
              </a:rPr>
              <a:t>-fat diets) </a:t>
            </a:r>
            <a:endParaRPr lang="en-US" b="1" dirty="0" smtClean="0">
              <a:sym typeface="Wingdings" pitchFamily="2" charset="2"/>
            </a:endParaRPr>
          </a:p>
          <a:p>
            <a:endParaRPr lang="en-US" b="1" dirty="0">
              <a:sym typeface="Wingdings" pitchFamily="2" charset="2"/>
            </a:endParaRPr>
          </a:p>
          <a:p>
            <a:r>
              <a:rPr lang="en-US" b="1" dirty="0">
                <a:sym typeface="Wingdings" pitchFamily="2" charset="2"/>
              </a:rPr>
              <a:t>2. developing countries (food preservatives, viral </a:t>
            </a:r>
            <a:r>
              <a:rPr lang="en-US" b="1" dirty="0" smtClean="0">
                <a:sym typeface="Wingdings" pitchFamily="2" charset="2"/>
              </a:rPr>
              <a:t>infection and fungal </a:t>
            </a:r>
            <a:r>
              <a:rPr lang="en-US" b="1" dirty="0">
                <a:sym typeface="Wingdings" pitchFamily="2" charset="2"/>
              </a:rPr>
              <a:t>toxins</a:t>
            </a:r>
            <a:r>
              <a:rPr lang="en-US" b="1" dirty="0" smtClean="0">
                <a:sym typeface="Wingdings" pitchFamily="2" charset="2"/>
              </a:rPr>
              <a:t>)</a:t>
            </a:r>
          </a:p>
          <a:p>
            <a:endParaRPr lang="en-US" b="1" dirty="0" smtClean="0">
              <a:sym typeface="Wingdings" pitchFamily="2" charset="2"/>
            </a:endParaRPr>
          </a:p>
          <a:p>
            <a:r>
              <a:rPr lang="en-US" b="1" dirty="0" smtClean="0">
                <a:sym typeface="Wingdings" pitchFamily="2" charset="2"/>
              </a:rPr>
              <a:t>3. Hereditary factors</a:t>
            </a:r>
          </a:p>
          <a:p>
            <a:endParaRPr lang="en-US" b="1" dirty="0" smtClean="0">
              <a:sym typeface="Wingdings" pitchFamily="2" charset="2"/>
            </a:endParaRPr>
          </a:p>
          <a:p>
            <a:r>
              <a:rPr lang="en-US" b="1" dirty="0" smtClean="0">
                <a:sym typeface="Wingdings" pitchFamily="2" charset="2"/>
              </a:rPr>
              <a:t>4. Pathogens: [e.g., Viruses (HEP B, HEP C, HPV]</a:t>
            </a:r>
          </a:p>
          <a:p>
            <a:endParaRPr lang="en-US" b="1" dirty="0" smtClean="0">
              <a:sym typeface="Wingdings" pitchFamily="2" charset="2"/>
            </a:endParaRPr>
          </a:p>
          <a:p>
            <a:r>
              <a:rPr lang="en-US" b="1" dirty="0" smtClean="0">
                <a:sym typeface="Wingdings" pitchFamily="2" charset="2"/>
              </a:rPr>
              <a:t>5. Oxidative damage to cells</a:t>
            </a:r>
          </a:p>
          <a:p>
            <a:endParaRPr lang="en-US" b="1" dirty="0" smtClean="0">
              <a:sym typeface="Wingdings" pitchFamily="2" charset="2"/>
            </a:endParaRPr>
          </a:p>
          <a:p>
            <a:r>
              <a:rPr lang="en-US" b="1" dirty="0" smtClean="0">
                <a:sym typeface="Wingdings" pitchFamily="2" charset="2"/>
              </a:rPr>
              <a:t>6. Carcinogens</a:t>
            </a:r>
          </a:p>
          <a:p>
            <a:pPr lvl="1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620000" cy="685800"/>
          </a:xfrm>
          <a:solidFill>
            <a:schemeClr val="bg1">
              <a:lumMod val="85000"/>
            </a:schemeClr>
          </a:solidFill>
          <a:ln w="38100" cmpd="sng">
            <a:solidFill>
              <a:srgbClr val="3366FF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Environmental Carcinogens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DTA, M.D. Copy write, October 2015 (c)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6C56-4ED2-4185-86BF-7AAF3140B85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61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639762"/>
          </a:xfrm>
          <a:solidFill>
            <a:schemeClr val="bg1">
              <a:lumMod val="85000"/>
            </a:schemeClr>
          </a:solidFill>
          <a:ln w="38100" cmpd="sng">
            <a:solidFill>
              <a:srgbClr val="3366FF"/>
            </a:solidFill>
          </a:ln>
        </p:spPr>
        <p:txBody>
          <a:bodyPr>
            <a:normAutofit/>
          </a:bodyPr>
          <a:lstStyle/>
          <a:p>
            <a:r>
              <a:rPr lang="en-US" sz="3200" b="1" dirty="0" smtClean="0"/>
              <a:t>Factors Affecting Environmental Policy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6485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0" y="5943600"/>
            <a:ext cx="5540188" cy="365125"/>
          </a:xfrm>
        </p:spPr>
        <p:txBody>
          <a:bodyPr/>
          <a:lstStyle/>
          <a:p>
            <a:r>
              <a:rPr lang="en-US" smtClean="0"/>
              <a:t>DTA, M.D. Copy write, October 2015 (c)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6C56-4ED2-4185-86BF-7AAF3140B85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74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chemeClr val="bg1">
              <a:lumMod val="95000"/>
            </a:schemeClr>
          </a:solidFill>
          <a:ln w="38100" cmpd="sng">
            <a:solidFill>
              <a:srgbClr val="3366FF"/>
            </a:solidFill>
          </a:ln>
        </p:spPr>
        <p:txBody>
          <a:bodyPr>
            <a:noAutofit/>
          </a:bodyPr>
          <a:lstStyle/>
          <a:p>
            <a:r>
              <a:rPr lang="en-US" sz="2400" b="1" dirty="0" smtClean="0"/>
              <a:t>Principles of Environmental Policy Development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239000" cy="4876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Guiding principles and philosophies may act to aid formal and informal policy actors, policy researchers and policy analysts in creating policies.</a:t>
            </a:r>
          </a:p>
          <a:p>
            <a:pPr lvl="1"/>
            <a:r>
              <a:rPr lang="en-US" b="1" dirty="0" smtClean="0"/>
              <a:t>The </a:t>
            </a:r>
            <a:r>
              <a:rPr lang="en-US" b="1" dirty="0"/>
              <a:t>p</a:t>
            </a:r>
            <a:r>
              <a:rPr lang="en-US" b="1" dirty="0" smtClean="0"/>
              <a:t>recautionary principle</a:t>
            </a:r>
          </a:p>
          <a:p>
            <a:pPr lvl="1"/>
            <a:r>
              <a:rPr lang="en-US" b="1" dirty="0" smtClean="0"/>
              <a:t>Environmental justice</a:t>
            </a:r>
          </a:p>
          <a:p>
            <a:pPr lvl="1"/>
            <a:r>
              <a:rPr lang="en-US" b="1" dirty="0" smtClean="0"/>
              <a:t>Environmental sustainability</a:t>
            </a:r>
          </a:p>
          <a:p>
            <a:pPr lvl="1"/>
            <a:r>
              <a:rPr lang="en-US" b="1" dirty="0" smtClean="0"/>
              <a:t>The polluter-pays principle</a:t>
            </a:r>
          </a:p>
          <a:p>
            <a:pPr lvl="1"/>
            <a:endParaRPr lang="en-US" b="1" dirty="0"/>
          </a:p>
          <a:p>
            <a:pPr marL="457200" lvl="1" indent="0">
              <a:buNone/>
            </a:pPr>
            <a:r>
              <a:rPr lang="en-US" b="1" dirty="0" smtClean="0"/>
              <a:t>The level of acceptable risk must be determined for hazards that potentially threaten human and environmental health.		</a:t>
            </a:r>
            <a:endParaRPr lang="en-US" b="1" dirty="0" smtClean="0"/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r>
              <a:rPr lang="en-US" b="1" dirty="0" smtClean="0"/>
              <a:t>			</a:t>
            </a:r>
            <a:r>
              <a:rPr lang="en-US" sz="3000" b="1" dirty="0" smtClean="0"/>
              <a:t>R </a:t>
            </a:r>
            <a:r>
              <a:rPr lang="en-US" sz="3000" b="1" dirty="0" smtClean="0"/>
              <a:t>= TVC</a:t>
            </a:r>
            <a:endParaRPr lang="en-US" sz="3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DTA, M.D. Copy write, October 2015 (c)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6C56-4ED2-4185-86BF-7AAF3140B85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879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563562"/>
          </a:xfrm>
          <a:solidFill>
            <a:schemeClr val="bg1">
              <a:lumMod val="95000"/>
            </a:schemeClr>
          </a:solidFill>
          <a:ln w="38100" cmpd="sng">
            <a:solidFill>
              <a:srgbClr val="3366FF"/>
            </a:solidFill>
          </a:ln>
        </p:spPr>
        <p:txBody>
          <a:bodyPr>
            <a:noAutofit/>
          </a:bodyPr>
          <a:lstStyle/>
          <a:p>
            <a:r>
              <a:rPr lang="en-US" sz="2000" b="1" dirty="0" smtClean="0"/>
              <a:t>Interplay between the Evaluation Process and Policy Development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31520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b="1" dirty="0" smtClean="0">
                <a:solidFill>
                  <a:srgbClr val="FF0000"/>
                </a:solidFill>
              </a:rPr>
              <a:t>Hypothesis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sz="2400" b="1" dirty="0" smtClean="0">
                <a:solidFill>
                  <a:srgbClr val="7030A0"/>
                </a:solidFill>
              </a:rPr>
              <a:t>Scientific </a:t>
            </a:r>
            <a:r>
              <a:rPr lang="en-US" sz="2400" b="1" dirty="0" smtClean="0">
                <a:solidFill>
                  <a:srgbClr val="7030A0"/>
                </a:solidFill>
              </a:rPr>
              <a:t>Data</a:t>
            </a:r>
            <a:endParaRPr lang="en-US" sz="24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	   	    Scientific Evidence} </a:t>
            </a:r>
            <a:r>
              <a:rPr lang="en-US" sz="2400" b="1" dirty="0" smtClean="0">
                <a:solidFill>
                  <a:srgbClr val="7030A0"/>
                </a:solidFill>
              </a:rPr>
              <a:t>Environmental </a:t>
            </a:r>
            <a:r>
              <a:rPr lang="en-US" sz="2400" b="1" dirty="0" smtClean="0">
                <a:solidFill>
                  <a:srgbClr val="7030A0"/>
                </a:solidFill>
              </a:rPr>
              <a:t>Data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				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           </a:t>
            </a:r>
            <a:r>
              <a:rPr lang="en-US" sz="2400" b="1" dirty="0" smtClean="0">
                <a:solidFill>
                  <a:srgbClr val="7030A0"/>
                </a:solidFill>
              </a:rPr>
              <a:t>Observational </a:t>
            </a:r>
            <a:r>
              <a:rPr lang="en-US" sz="2400" b="1" dirty="0" smtClean="0">
                <a:solidFill>
                  <a:srgbClr val="7030A0"/>
                </a:solidFill>
              </a:rPr>
              <a:t>Data</a:t>
            </a:r>
          </a:p>
          <a:p>
            <a:pPr marL="0" indent="0">
              <a:buNone/>
            </a:pPr>
            <a:endParaRPr lang="en-US" sz="24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b="1" dirty="0" smtClean="0"/>
              <a:t>  Synthesizing Process} </a:t>
            </a:r>
            <a:r>
              <a:rPr lang="en-US" sz="2400" b="1" dirty="0" smtClean="0"/>
              <a:t>Model</a:t>
            </a:r>
          </a:p>
          <a:p>
            <a:pPr marL="0" indent="0">
              <a:buNone/>
            </a:pPr>
            <a:r>
              <a:rPr lang="en-US" sz="2400" b="1" dirty="0" smtClean="0"/>
              <a:t>					</a:t>
            </a:r>
            <a:r>
              <a:rPr lang="en-US" sz="2400" b="1" dirty="0" smtClean="0"/>
              <a:t>Risk </a:t>
            </a:r>
            <a:r>
              <a:rPr lang="en-US" sz="2400" b="1" dirty="0"/>
              <a:t>Assessment</a:t>
            </a:r>
            <a:endParaRPr lang="en-US" sz="2400" b="1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sz="2400" b="1" dirty="0" smtClean="0">
                <a:solidFill>
                  <a:srgbClr val="7030A0"/>
                </a:solidFill>
              </a:rPr>
              <a:t>Politics</a:t>
            </a:r>
            <a:r>
              <a:rPr lang="en-US" sz="2800" b="1" dirty="0" smtClean="0">
                <a:solidFill>
                  <a:srgbClr val="7030A0"/>
                </a:solidFill>
              </a:rPr>
              <a:t>					</a:t>
            </a:r>
            <a:endParaRPr lang="en-US" sz="2400" b="1" dirty="0"/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        </a:t>
            </a:r>
            <a:r>
              <a:rPr lang="en-US" sz="2400" b="1" dirty="0" smtClean="0">
                <a:solidFill>
                  <a:srgbClr val="7030A0"/>
                </a:solidFill>
              </a:rPr>
              <a:t>Value  </a:t>
            </a:r>
            <a:r>
              <a:rPr lang="en-US" b="1" dirty="0" smtClean="0">
                <a:solidFill>
                  <a:srgbClr val="7030A0"/>
                </a:solidFill>
              </a:rPr>
              <a:t>   {Decision-Making Process}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         </a:t>
            </a:r>
            <a:r>
              <a:rPr lang="en-US" sz="2400" b="1" dirty="0" smtClean="0">
                <a:solidFill>
                  <a:srgbClr val="7030A0"/>
                </a:solidFill>
              </a:rPr>
              <a:t>Costs</a:t>
            </a:r>
            <a:endParaRPr lang="en-US" sz="24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         </a:t>
            </a:r>
            <a:r>
              <a:rPr lang="en-US" sz="2400" b="1" dirty="0" smtClean="0">
                <a:solidFill>
                  <a:srgbClr val="7030A0"/>
                </a:solidFill>
              </a:rPr>
              <a:t>Ethics</a:t>
            </a:r>
            <a:r>
              <a:rPr lang="en-US" dirty="0" smtClean="0"/>
              <a:t>		    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	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  </a:t>
            </a:r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567684" y="1524000"/>
            <a:ext cx="394716" cy="565404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567684" y="2743201"/>
            <a:ext cx="394716" cy="609599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567684" y="3886200"/>
            <a:ext cx="394716" cy="572331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3567684" y="5029200"/>
            <a:ext cx="394716" cy="60960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5943600"/>
            <a:ext cx="5540188" cy="365125"/>
          </a:xfrm>
        </p:spPr>
        <p:txBody>
          <a:bodyPr/>
          <a:lstStyle/>
          <a:p>
            <a:r>
              <a:rPr lang="en-US" dirty="0" smtClean="0"/>
              <a:t>DTA, M.D. Copy write, October 2015 (c)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6C56-4ED2-4185-86BF-7AAF3140B85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3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084" y="914400"/>
            <a:ext cx="8686800" cy="5791200"/>
          </a:xfr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endParaRPr lang="en-US" sz="2900" b="1" u="sng" dirty="0"/>
          </a:p>
          <a:p>
            <a:pPr marL="457200" lvl="1" indent="0">
              <a:buNone/>
            </a:pPr>
            <a:r>
              <a:rPr lang="en-US" sz="2900" b="1" u="sng" dirty="0" smtClean="0"/>
              <a:t>Earth’s Axis</a:t>
            </a:r>
            <a:r>
              <a:rPr lang="en-US" sz="2900" b="1" dirty="0" smtClean="0"/>
              <a:t>: 23.5</a:t>
            </a:r>
            <a:r>
              <a:rPr lang="en-US" sz="2900" b="1" dirty="0" smtClean="0">
                <a:latin typeface="Calibri"/>
                <a:cs typeface="Calibri"/>
              </a:rPr>
              <a:t>° Tilt     </a:t>
            </a:r>
            <a:r>
              <a:rPr lang="en-US" sz="2900" b="1" dirty="0">
                <a:latin typeface="Calibri"/>
                <a:cs typeface="Calibri"/>
              </a:rPr>
              <a:t>O</a:t>
            </a:r>
            <a:r>
              <a:rPr lang="en-US" sz="2900" b="1" dirty="0" smtClean="0">
                <a:latin typeface="Calibri"/>
                <a:cs typeface="Calibri"/>
              </a:rPr>
              <a:t>ne axis rotation: 23h, 56m</a:t>
            </a:r>
          </a:p>
          <a:p>
            <a:pPr marL="457200" lvl="1" indent="0">
              <a:buNone/>
            </a:pPr>
            <a:r>
              <a:rPr lang="en-US" sz="2900" b="1" dirty="0" smtClean="0">
                <a:latin typeface="Calibri"/>
                <a:cs typeface="Calibri"/>
              </a:rPr>
              <a:t>Time taken to orbit Sun: 365d, 6h, 8m (66,700 MPH)</a:t>
            </a:r>
          </a:p>
          <a:p>
            <a:pPr marL="457200" lvl="1" indent="0">
              <a:buNone/>
            </a:pPr>
            <a:r>
              <a:rPr lang="en-US" b="1" dirty="0" smtClean="0">
                <a:latin typeface="Calibri"/>
                <a:cs typeface="Calibri"/>
              </a:rPr>
              <a:t>Diameter (miles): Longitudinal 7,894; Latitudinal 7,923</a:t>
            </a:r>
          </a:p>
          <a:p>
            <a:pPr marL="457200" lvl="1" indent="0">
              <a:buNone/>
            </a:pPr>
            <a:r>
              <a:rPr lang="en-US" b="1" dirty="0" smtClean="0">
                <a:latin typeface="Calibri"/>
                <a:cs typeface="Calibri"/>
              </a:rPr>
              <a:t>Circumference</a:t>
            </a:r>
            <a:r>
              <a:rPr lang="en-US" b="1" dirty="0">
                <a:latin typeface="Calibri"/>
                <a:cs typeface="Calibri"/>
              </a:rPr>
              <a:t> </a:t>
            </a:r>
            <a:r>
              <a:rPr lang="en-US" b="1" dirty="0" smtClean="0">
                <a:latin typeface="Calibri"/>
                <a:cs typeface="Calibri"/>
              </a:rPr>
              <a:t>(miles): Equator – 24,885; Poles – 24,796   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N      </a:t>
            </a: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6  BIOMES</a:t>
            </a:r>
          </a:p>
          <a:p>
            <a:pPr marL="457200" lvl="1" indent="0">
              <a:buNone/>
            </a:pPr>
            <a:r>
              <a:rPr lang="en-US" b="1" dirty="0" smtClean="0">
                <a:latin typeface="Calibri"/>
                <a:cs typeface="Calibri"/>
              </a:rPr>
              <a:t>Mass: 5.94 X 10   kg     Age: 4.6 billion years </a:t>
            </a:r>
            <a:endParaRPr lang="en-US" dirty="0">
              <a:latin typeface="Calibri"/>
              <a:cs typeface="Calibri"/>
            </a:endParaRPr>
          </a:p>
          <a:p>
            <a:pPr marL="457200" lvl="1" indent="0">
              <a:buNone/>
            </a:pPr>
            <a:endParaRPr lang="en-US" dirty="0" smtClean="0">
              <a:latin typeface="Calibri"/>
              <a:cs typeface="Calibri"/>
            </a:endParaRPr>
          </a:p>
          <a:p>
            <a:pPr marL="457200" lvl="1" indent="0">
              <a:buNone/>
            </a:pPr>
            <a:r>
              <a:rPr lang="en-US" dirty="0" smtClean="0">
                <a:latin typeface="Calibri"/>
                <a:cs typeface="Calibri"/>
              </a:rPr>
              <a:t>	</a:t>
            </a:r>
          </a:p>
          <a:p>
            <a:pPr marL="45720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457200" lvl="1" indent="0">
              <a:buNone/>
            </a:pPr>
            <a:r>
              <a:rPr lang="en-US" sz="2400" dirty="0" smtClean="0">
                <a:latin typeface="Calibri"/>
                <a:cs typeface="Calibri"/>
              </a:rPr>
              <a:t>	            </a:t>
            </a:r>
            <a:r>
              <a:rPr lang="en-US" sz="3000" b="1" dirty="0" smtClean="0">
                <a:latin typeface="Calibri"/>
                <a:cs typeface="Calibri"/>
              </a:rPr>
              <a:t>Equator</a:t>
            </a:r>
          </a:p>
          <a:p>
            <a:pPr marL="457200" lvl="1" indent="0">
              <a:buNone/>
            </a:pPr>
            <a:endParaRPr lang="en-US" sz="2400" dirty="0" smtClean="0">
              <a:latin typeface="Calibri"/>
              <a:cs typeface="Calibri"/>
            </a:endParaRPr>
          </a:p>
          <a:p>
            <a:pPr marL="457200" lvl="1" indent="0">
              <a:buNone/>
            </a:pPr>
            <a:r>
              <a:rPr lang="en-US" dirty="0" smtClean="0">
                <a:latin typeface="Calibri"/>
                <a:cs typeface="Calibri"/>
              </a:rPr>
              <a:t>                   	</a:t>
            </a:r>
          </a:p>
          <a:p>
            <a:pPr marL="457200" lvl="1" indent="0">
              <a:buNone/>
            </a:pPr>
            <a:endParaRPr lang="en-US" dirty="0" smtClean="0">
              <a:latin typeface="Calibri"/>
              <a:cs typeface="Calibri"/>
            </a:endParaRPr>
          </a:p>
          <a:p>
            <a:pPr marL="457200" lvl="1" indent="0">
              <a:buNone/>
            </a:pPr>
            <a:r>
              <a:rPr lang="en-US" b="1" dirty="0" smtClean="0">
                <a:latin typeface="Calibri"/>
              </a:rPr>
              <a:t>                  N 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SUMMER</a:t>
            </a:r>
            <a:r>
              <a:rPr lang="en-US" b="1" dirty="0" smtClean="0">
                <a:latin typeface="Calibri"/>
              </a:rPr>
              <a:t>	               </a:t>
            </a:r>
            <a:r>
              <a:rPr lang="en-US" b="1" dirty="0" smtClean="0">
                <a:solidFill>
                  <a:schemeClr val="bg1"/>
                </a:solidFill>
                <a:latin typeface="Calibri"/>
              </a:rPr>
              <a:t>WINTER         </a:t>
            </a:r>
            <a:r>
              <a:rPr lang="en-US" b="1" dirty="0" smtClean="0">
                <a:latin typeface="Calibri"/>
              </a:rPr>
              <a:t>N</a:t>
            </a:r>
            <a:endParaRPr lang="en-US" b="1" dirty="0">
              <a:latin typeface="Calibri"/>
            </a:endParaRP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						                 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r>
              <a:rPr lang="en-US" dirty="0" smtClean="0"/>
              <a:t>        </a:t>
            </a:r>
            <a:r>
              <a:rPr lang="en-US" b="1" dirty="0" smtClean="0"/>
              <a:t>S</a:t>
            </a:r>
            <a:r>
              <a:rPr lang="en-US" dirty="0" smtClean="0"/>
              <a:t>	       	            </a:t>
            </a:r>
            <a:r>
              <a:rPr lang="en-US" b="1" dirty="0">
                <a:solidFill>
                  <a:schemeClr val="bg1"/>
                </a:solidFill>
              </a:rPr>
              <a:t>	 </a:t>
            </a:r>
            <a:r>
              <a:rPr lang="en-US" b="1" dirty="0" smtClean="0">
                <a:solidFill>
                  <a:schemeClr val="bg1"/>
                </a:solidFill>
              </a:rPr>
              <a:t>          </a:t>
            </a:r>
            <a:r>
              <a:rPr lang="en-US" dirty="0" smtClean="0"/>
              <a:t>  </a:t>
            </a:r>
            <a:r>
              <a:rPr lang="en-US" b="1" dirty="0" smtClean="0"/>
              <a:t>S		  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25" y="838200"/>
            <a:ext cx="8732318" cy="457200"/>
          </a:xfr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 smtClean="0"/>
              <a:t>EARTH</a:t>
            </a:r>
            <a:endParaRPr lang="en-US" sz="3200" b="1" dirty="0"/>
          </a:p>
        </p:txBody>
      </p:sp>
      <p:sp>
        <p:nvSpPr>
          <p:cNvPr id="4" name="Donut 3"/>
          <p:cNvSpPr/>
          <p:nvPr/>
        </p:nvSpPr>
        <p:spPr>
          <a:xfrm>
            <a:off x="3251577" y="3646146"/>
            <a:ext cx="1598142" cy="1583782"/>
          </a:xfrm>
          <a:prstGeom prst="donut">
            <a:avLst>
              <a:gd name="adj" fmla="val 86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04780" y="3785141"/>
            <a:ext cx="1333500" cy="1305791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838280" y="4425975"/>
            <a:ext cx="1368307" cy="1206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onut 13"/>
          <p:cNvSpPr/>
          <p:nvPr/>
        </p:nvSpPr>
        <p:spPr>
          <a:xfrm>
            <a:off x="1288503" y="5593827"/>
            <a:ext cx="674701" cy="712945"/>
          </a:xfrm>
          <a:prstGeom prst="donut">
            <a:avLst>
              <a:gd name="adj" fmla="val 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4774931" y="5659387"/>
            <a:ext cx="744118" cy="712945"/>
          </a:xfrm>
          <a:prstGeom prst="donut">
            <a:avLst>
              <a:gd name="adj" fmla="val 69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939161" y="5567864"/>
            <a:ext cx="832789" cy="792016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SUN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489772">
            <a:off x="1587670" y="5526947"/>
            <a:ext cx="76366" cy="8467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 rot="1429867" flipH="1">
            <a:off x="5112104" y="5588400"/>
            <a:ext cx="69772" cy="8598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000602" y="5708590"/>
            <a:ext cx="938560" cy="1861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771951" y="5729975"/>
            <a:ext cx="100298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2B28-3566-4554-9121-45DF866542E0}" type="slidenum">
              <a:rPr lang="en-US" smtClean="0"/>
              <a:t>2</a:t>
            </a:fld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234202" y="2857762"/>
            <a:ext cx="3574517" cy="316055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TUNDRA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TAIGA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T.D.F.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GRASSLANDS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DESERT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TROPICAL RAIN FOREST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DESERT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GRASSLANDS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T.D.F.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TAIGA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TUNDRA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210611" flipH="1">
            <a:off x="4006565" y="3452154"/>
            <a:ext cx="88165" cy="19476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34203" y="4318010"/>
            <a:ext cx="3574516" cy="24005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TROPICAL  RAIN  FORREST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>
            <a:endCxn id="11" idx="1"/>
          </p:cNvCxnSpPr>
          <p:nvPr/>
        </p:nvCxnSpPr>
        <p:spPr>
          <a:xfrm>
            <a:off x="3206587" y="4435021"/>
            <a:ext cx="2027616" cy="30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ross 4"/>
          <p:cNvSpPr/>
          <p:nvPr/>
        </p:nvSpPr>
        <p:spPr>
          <a:xfrm rot="1240597">
            <a:off x="3268466" y="3634848"/>
            <a:ext cx="1564365" cy="1582253"/>
          </a:xfrm>
          <a:prstGeom prst="plus">
            <a:avLst>
              <a:gd name="adj" fmla="val 455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81000" y="6400800"/>
            <a:ext cx="5540188" cy="365125"/>
          </a:xfrm>
        </p:spPr>
        <p:txBody>
          <a:bodyPr/>
          <a:lstStyle/>
          <a:p>
            <a:r>
              <a:rPr lang="en-US" dirty="0" smtClean="0"/>
              <a:t>DTA, M.D. Copy write, October 2015 (c)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440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792162"/>
          </a:xfrm>
          <a:solidFill>
            <a:schemeClr val="bg1">
              <a:lumMod val="95000"/>
            </a:schemeClr>
          </a:solidFill>
          <a:ln w="38100" cmpd="sng">
            <a:solidFill>
              <a:srgbClr val="3366FF"/>
            </a:solidFill>
          </a:ln>
        </p:spPr>
        <p:txBody>
          <a:bodyPr>
            <a:normAutofit/>
          </a:bodyPr>
          <a:lstStyle/>
          <a:p>
            <a:r>
              <a:rPr lang="en-US" b="1" dirty="0" smtClean="0"/>
              <a:t>The Policy Cycle Stages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786404"/>
              </p:ext>
            </p:extLst>
          </p:nvPr>
        </p:nvGraphicFramePr>
        <p:xfrm>
          <a:off x="1143000" y="1295400"/>
          <a:ext cx="7010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Arrow 4"/>
          <p:cNvSpPr/>
          <p:nvPr/>
        </p:nvSpPr>
        <p:spPr>
          <a:xfrm rot="19495514">
            <a:off x="2863127" y="2125670"/>
            <a:ext cx="538121" cy="247078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2129069">
            <a:off x="5759794" y="2074114"/>
            <a:ext cx="530472" cy="244366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610557">
            <a:off x="6762061" y="4348991"/>
            <a:ext cx="562535" cy="229531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4283904" y="6354537"/>
            <a:ext cx="597408" cy="267936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5782371">
            <a:off x="1993720" y="4312654"/>
            <a:ext cx="608250" cy="214388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DTA, M.D. Copy write, October 2015 (c)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6C56-4ED2-4185-86BF-7AAF3140B85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93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chemeClr val="bg1">
              <a:lumMod val="95000"/>
            </a:schemeClr>
          </a:solidFill>
          <a:ln w="38100" cmpd="sng">
            <a:solidFill>
              <a:srgbClr val="3366FF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Toxic </a:t>
            </a:r>
            <a:r>
              <a:rPr lang="en-US" sz="3600" b="1" dirty="0"/>
              <a:t>Substances Control Act [TSCA]</a:t>
            </a:r>
            <a:br>
              <a:rPr lang="en-US" sz="3600" b="1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391400" cy="4906963"/>
          </a:xfrm>
        </p:spPr>
        <p:txBody>
          <a:bodyPr>
            <a:normAutofit/>
          </a:bodyPr>
          <a:lstStyle/>
          <a:p>
            <a:r>
              <a:rPr lang="en-US" b="1" dirty="0" smtClean="0"/>
              <a:t>Enacted in 1976</a:t>
            </a:r>
          </a:p>
          <a:p>
            <a:endParaRPr lang="en-US" b="1" dirty="0" smtClean="0"/>
          </a:p>
          <a:p>
            <a:r>
              <a:rPr lang="en-US" b="1" dirty="0" smtClean="0"/>
              <a:t>EPA authorized to require reporting, record keeping and testing requirements, and restrictions relating to chemical substances and/or mixtures.</a:t>
            </a:r>
          </a:p>
          <a:p>
            <a:endParaRPr lang="en-US" b="1" dirty="0" smtClean="0"/>
          </a:p>
          <a:p>
            <a:r>
              <a:rPr lang="en-US" b="1" dirty="0" smtClean="0"/>
              <a:t>Food, pharmaceuticals, cosmetics, and pesticides are not included.</a:t>
            </a:r>
          </a:p>
          <a:p>
            <a:endParaRPr lang="en-US" b="1" dirty="0" smtClean="0"/>
          </a:p>
          <a:p>
            <a:r>
              <a:rPr lang="en-US" b="1" dirty="0" smtClean="0"/>
              <a:t>~ 83,000 chemicals are included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DTA, M.D. Copy write, October 2015 (c)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6C56-4ED2-4185-86BF-7AAF3140B85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752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639762"/>
          </a:xfrm>
          <a:solidFill>
            <a:schemeClr val="bg1">
              <a:lumMod val="95000"/>
            </a:schemeClr>
          </a:solidFill>
          <a:ln w="38100" cmpd="sng">
            <a:solidFill>
              <a:srgbClr val="3366FF"/>
            </a:solidFill>
          </a:ln>
        </p:spPr>
        <p:txBody>
          <a:bodyPr>
            <a:normAutofit/>
          </a:bodyPr>
          <a:lstStyle/>
          <a:p>
            <a:r>
              <a:rPr lang="en-US" sz="3200" b="1" dirty="0" smtClean="0"/>
              <a:t>Environmental Impact Assessment [EIA]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162800" cy="4724400"/>
          </a:xfrm>
        </p:spPr>
        <p:txBody>
          <a:bodyPr>
            <a:normAutofit/>
          </a:bodyPr>
          <a:lstStyle/>
          <a:p>
            <a:r>
              <a:rPr lang="en-US" b="1" dirty="0" smtClean="0"/>
              <a:t>EIA: any change to the environment, whether adverse or beneficial, wholly or partially resulting from an organization’s activities, products, or services. </a:t>
            </a:r>
          </a:p>
          <a:p>
            <a:endParaRPr lang="en-US" b="1" dirty="0"/>
          </a:p>
          <a:p>
            <a:r>
              <a:rPr lang="en-US" b="1" dirty="0" smtClean="0"/>
              <a:t>An EIA seeks abatement measures for pollution before it is produced. </a:t>
            </a:r>
          </a:p>
          <a:p>
            <a:endParaRPr lang="en-US" b="1" dirty="0"/>
          </a:p>
          <a:p>
            <a:r>
              <a:rPr lang="en-US" b="1" dirty="0" smtClean="0"/>
              <a:t>Procedures for control of pollution </a:t>
            </a:r>
            <a:r>
              <a:rPr lang="en-US" b="1" dirty="0"/>
              <a:t>s</a:t>
            </a:r>
            <a:r>
              <a:rPr lang="en-US" b="1" dirty="0" smtClean="0"/>
              <a:t>hould be feasible and cost effective. (e.g., housing complexes with catch basins to prevent runoff into the ocean)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DTA, M.D. Copy write, October 2015 (c)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6C56-4ED2-4185-86BF-7AAF3140B85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29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563562"/>
          </a:xfrm>
          <a:solidFill>
            <a:schemeClr val="bg1">
              <a:lumMod val="85000"/>
            </a:schemeClr>
          </a:solidFill>
          <a:ln w="38100" cmpd="sng">
            <a:solidFill>
              <a:srgbClr val="3366FF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Health Impact Assessment [HIA]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010400" cy="4495800"/>
          </a:xfrm>
        </p:spPr>
        <p:txBody>
          <a:bodyPr/>
          <a:lstStyle/>
          <a:p>
            <a:r>
              <a:rPr lang="en-US" b="1" dirty="0" smtClean="0"/>
              <a:t>HIA: a method for describing and estimating the effects that a proposed project or policy may have on the health of a population.</a:t>
            </a:r>
          </a:p>
          <a:p>
            <a:endParaRPr lang="en-US" b="1" dirty="0" smtClean="0"/>
          </a:p>
          <a:p>
            <a:r>
              <a:rPr lang="en-US" b="1" dirty="0" smtClean="0"/>
              <a:t>There are six </a:t>
            </a:r>
            <a:r>
              <a:rPr lang="en-US" b="1" dirty="0"/>
              <a:t>s</a:t>
            </a:r>
            <a:r>
              <a:rPr lang="en-US" b="1" dirty="0" smtClean="0"/>
              <a:t>tages for the completion of an HIA. Bulletin of the W.H.O., 2003;81:391-398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DTA, M.D. Copy write, October 2015 (c)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6C56-4ED2-4185-86BF-7AAF3140B85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608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  <a:solidFill>
            <a:schemeClr val="bg1">
              <a:lumMod val="95000"/>
            </a:schemeClr>
          </a:solidFill>
          <a:ln w="38100" cmpd="sng">
            <a:solidFill>
              <a:srgbClr val="3366FF"/>
            </a:solidFill>
          </a:ln>
        </p:spPr>
        <p:txBody>
          <a:bodyPr>
            <a:normAutofit/>
          </a:bodyPr>
          <a:lstStyle/>
          <a:p>
            <a:r>
              <a:rPr lang="en-US" sz="2800" b="1" dirty="0" smtClean="0"/>
              <a:t>Case Studies: </a:t>
            </a:r>
            <a:br>
              <a:rPr lang="en-US" sz="2800" b="1" dirty="0" smtClean="0"/>
            </a:br>
            <a:r>
              <a:rPr lang="en-US" sz="2800" b="1" dirty="0" smtClean="0"/>
              <a:t>Environmental Policies To Protect Human Health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315200" cy="44958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The 2009-2014 EPA Strategic Plan (c/w the Government Performance and Results Act of 1993)</a:t>
            </a:r>
          </a:p>
          <a:p>
            <a:r>
              <a:rPr lang="en-US" b="1" dirty="0" smtClean="0"/>
              <a:t>Protection of the Arctic and Antarctic Environments</a:t>
            </a:r>
          </a:p>
          <a:p>
            <a:r>
              <a:rPr lang="en-US" b="1" dirty="0" smtClean="0"/>
              <a:t>Policy Reform in South Africa [National Water Act, 1998]</a:t>
            </a:r>
          </a:p>
          <a:p>
            <a:r>
              <a:rPr lang="en-US" b="1" dirty="0" smtClean="0"/>
              <a:t>Environmental Policies in Economies in Transition</a:t>
            </a:r>
          </a:p>
          <a:p>
            <a:r>
              <a:rPr lang="en-US" b="1" dirty="0" smtClean="0"/>
              <a:t>Control of Pollution across International Boundaries [N.Y. Convention Act, 1992 and Kyoto Protocol, 1997 – GHGs]</a:t>
            </a:r>
          </a:p>
          <a:p>
            <a:r>
              <a:rPr lang="en-US" b="1" dirty="0" smtClean="0"/>
              <a:t>Industrialization of Rural China [Rapid Industrialization]</a:t>
            </a:r>
          </a:p>
          <a:p>
            <a:r>
              <a:rPr lang="en-US" b="1" dirty="0" smtClean="0"/>
              <a:t>Protecting the Rights of Children and Special and Vulnerable Populations [Epidemiologic Transition]</a:t>
            </a:r>
          </a:p>
          <a:p>
            <a:r>
              <a:rPr lang="en-US" b="1" dirty="0" smtClean="0"/>
              <a:t>The Built Environment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DTA, M.D. Copy write, October 2015 (c)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6C56-4ED2-4185-86BF-7AAF3140B85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241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762000"/>
          </a:xfrm>
          <a:solidFill>
            <a:schemeClr val="bg1">
              <a:lumMod val="95000"/>
            </a:schemeClr>
          </a:solidFill>
          <a:ln w="38100" cmpd="sng">
            <a:solidFill>
              <a:srgbClr val="3366FF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 </a:t>
            </a:r>
            <a:r>
              <a:rPr lang="en-US" b="1" dirty="0"/>
              <a:t>2009-2014 EPA Strategic Plan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7086600" cy="4800600"/>
          </a:xfrm>
        </p:spPr>
        <p:txBody>
          <a:bodyPr>
            <a:noAutofit/>
          </a:bodyPr>
          <a:lstStyle/>
          <a:p>
            <a:r>
              <a:rPr lang="en-US" b="1" dirty="0" smtClean="0"/>
              <a:t>Reduction of Greenhouse Gas (GHG) Emissions</a:t>
            </a:r>
          </a:p>
          <a:p>
            <a:r>
              <a:rPr lang="en-US" b="1" dirty="0" smtClean="0"/>
              <a:t>Sustainable Agriculture</a:t>
            </a:r>
          </a:p>
          <a:p>
            <a:r>
              <a:rPr lang="en-US" b="1" dirty="0" smtClean="0"/>
              <a:t>Impacts of Global Climate Change</a:t>
            </a:r>
          </a:p>
          <a:p>
            <a:r>
              <a:rPr lang="en-US" b="1" dirty="0" smtClean="0"/>
              <a:t>Contaminants</a:t>
            </a:r>
          </a:p>
          <a:p>
            <a:r>
              <a:rPr lang="en-US" b="1" dirty="0" smtClean="0"/>
              <a:t>Import Safety</a:t>
            </a:r>
          </a:p>
          <a:p>
            <a:r>
              <a:rPr lang="en-US" b="1" dirty="0" smtClean="0"/>
              <a:t>Improving Program Implementation in Indian Country</a:t>
            </a:r>
          </a:p>
          <a:p>
            <a:r>
              <a:rPr lang="en-US" b="1" dirty="0" smtClean="0"/>
              <a:t>Enforcement/Compliance Measurement approach</a:t>
            </a:r>
          </a:p>
          <a:p>
            <a:r>
              <a:rPr lang="en-US" b="1" dirty="0" smtClean="0"/>
              <a:t>Research Strategic Directions and Targets</a:t>
            </a:r>
          </a:p>
          <a:p>
            <a:r>
              <a:rPr lang="en-US" b="1" dirty="0" smtClean="0"/>
              <a:t>Environmental Indicators, Monitoring, and Related Information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DTA, M.D. Copy write, October 2015 (c)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6C56-4ED2-4185-86BF-7AAF3140B85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25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792162"/>
          </a:xfrm>
          <a:solidFill>
            <a:schemeClr val="bg1">
              <a:lumMod val="85000"/>
            </a:schemeClr>
          </a:solidFill>
          <a:ln w="38100" cmpd="sng">
            <a:solidFill>
              <a:srgbClr val="3366FF"/>
            </a:solidFill>
          </a:ln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U.S. Agencies Responsible for Environmental Regulation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315200" cy="48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 smtClean="0"/>
              <a:t>US Environmental Protection Agency [EPA]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National Institute for Occupational Safety and Health [NIOSH]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Agency for Toxic Substances and Disease Registry [ATSDR]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National Institute of Environmental Health Sciences [NIEHS]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- One of the 27 Institutes and Centers of the National 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    Institutes of Health [NIH] which is an HHS component. 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- Located in Research Triangle Park between Raleigh,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   Durham, and Chapel Hill [North Carolina]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- Home of the National Toxicology Program [NTP]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5943600"/>
            <a:ext cx="5540188" cy="365125"/>
          </a:xfrm>
        </p:spPr>
        <p:txBody>
          <a:bodyPr/>
          <a:lstStyle/>
          <a:p>
            <a:r>
              <a:rPr lang="en-US" dirty="0" smtClean="0"/>
              <a:t>DTA, M.D. Copy write, October 2015 (c)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6C56-4ED2-4185-86BF-7AAF3140B85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717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924800" cy="990600"/>
          </a:xfrm>
          <a:solidFill>
            <a:schemeClr val="bg1">
              <a:lumMod val="85000"/>
            </a:schemeClr>
          </a:solidFill>
          <a:ln w="38100" cmpd="sng">
            <a:solidFill>
              <a:srgbClr val="3366FF"/>
            </a:solidFill>
          </a:ln>
        </p:spPr>
        <p:txBody>
          <a:bodyPr>
            <a:normAutofit/>
          </a:bodyPr>
          <a:lstStyle/>
          <a:p>
            <a:r>
              <a:rPr lang="en-US" sz="2800" b="1" dirty="0" smtClean="0"/>
              <a:t>Other Country and Global Environmental Regulatory Organizations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6858000" cy="4114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European Union [EU] </a:t>
            </a:r>
          </a:p>
          <a:p>
            <a:pPr lvl="1"/>
            <a:r>
              <a:rPr lang="en-US" b="1" dirty="0" smtClean="0"/>
              <a:t>Located in Copenhagen, Demark </a:t>
            </a:r>
          </a:p>
          <a:p>
            <a:pPr lvl="1"/>
            <a:r>
              <a:rPr lang="en-US" b="1" dirty="0" smtClean="0"/>
              <a:t>32 member countries</a:t>
            </a:r>
          </a:p>
          <a:p>
            <a:pPr lvl="1"/>
            <a:r>
              <a:rPr lang="en-US" b="1" dirty="0" smtClean="0"/>
              <a:t>Environmental policy development, adoption, implementation, and evaluation</a:t>
            </a:r>
          </a:p>
          <a:p>
            <a:pPr lvl="1"/>
            <a:r>
              <a:rPr lang="en-US" b="1" dirty="0" smtClean="0"/>
              <a:t>Helped to form the United Nations Environment Program [UNEP]</a:t>
            </a:r>
          </a:p>
          <a:p>
            <a:endParaRPr lang="en-US" b="1" dirty="0"/>
          </a:p>
          <a:p>
            <a:r>
              <a:rPr lang="en-US" b="1" dirty="0" smtClean="0"/>
              <a:t>European Environment Agency [EEA]</a:t>
            </a:r>
          </a:p>
          <a:p>
            <a:endParaRPr lang="en-US" b="1" dirty="0"/>
          </a:p>
          <a:p>
            <a:r>
              <a:rPr lang="en-US" b="1" dirty="0" smtClean="0"/>
              <a:t>World Health Organization [WHO]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5867400"/>
            <a:ext cx="5540188" cy="365125"/>
          </a:xfrm>
        </p:spPr>
        <p:txBody>
          <a:bodyPr/>
          <a:lstStyle/>
          <a:p>
            <a:r>
              <a:rPr lang="en-US" dirty="0" smtClean="0"/>
              <a:t>DTA, M.D. Copy write, October 2015 (c)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6C56-4ED2-4185-86BF-7AAF3140B85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987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639762"/>
          </a:xfrm>
          <a:solidFill>
            <a:schemeClr val="bg1">
              <a:lumMod val="85000"/>
            </a:schemeClr>
          </a:solidFill>
          <a:ln w="38100" cmpd="sng">
            <a:solidFill>
              <a:srgbClr val="3366FF"/>
            </a:solidFill>
          </a:ln>
        </p:spPr>
        <p:txBody>
          <a:bodyPr>
            <a:normAutofit/>
          </a:bodyPr>
          <a:lstStyle/>
          <a:p>
            <a:r>
              <a:rPr lang="en-US" sz="3200" b="1" dirty="0" smtClean="0"/>
              <a:t>Major U.S. Environmental Health Laws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086600" cy="47244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Clean Air Act (42 U.S.C. 7401 et seq. [1970]</a:t>
            </a:r>
            <a:r>
              <a:rPr lang="en-US" sz="2800" b="1" dirty="0" smtClean="0"/>
              <a:t>)</a:t>
            </a:r>
            <a:endParaRPr lang="en-US" sz="2800" b="1" dirty="0" smtClean="0"/>
          </a:p>
          <a:p>
            <a:r>
              <a:rPr lang="en-US" sz="2800" b="1" dirty="0" smtClean="0"/>
              <a:t>Clean Water Act (33 U.S.C. 1251 et seq. [1972]</a:t>
            </a:r>
            <a:r>
              <a:rPr lang="en-US" sz="2800" b="1" dirty="0" smtClean="0"/>
              <a:t>)</a:t>
            </a:r>
            <a:endParaRPr lang="en-US" sz="2800" b="1" dirty="0" smtClean="0"/>
          </a:p>
          <a:p>
            <a:r>
              <a:rPr lang="en-US" sz="2800" b="1" dirty="0" smtClean="0"/>
              <a:t>Safe Drinking Water Act (42 U.S.C.  300f et seq. [1974]</a:t>
            </a:r>
            <a:r>
              <a:rPr lang="en-US" sz="2800" b="1" dirty="0" smtClean="0"/>
              <a:t>)</a:t>
            </a:r>
            <a:endParaRPr lang="en-US" sz="2800" b="1" dirty="0" smtClean="0"/>
          </a:p>
          <a:p>
            <a:r>
              <a:rPr lang="en-US" sz="2800" b="1" dirty="0"/>
              <a:t>N</a:t>
            </a:r>
            <a:r>
              <a:rPr lang="en-US" sz="2800" b="1" dirty="0" smtClean="0"/>
              <a:t>ational </a:t>
            </a:r>
            <a:r>
              <a:rPr lang="en-US" sz="2800" b="1" dirty="0"/>
              <a:t>Environmental Policy </a:t>
            </a:r>
            <a:r>
              <a:rPr lang="en-US" sz="2800" b="1" dirty="0" smtClean="0"/>
              <a:t>Act (42 4321 et seq. [1969]</a:t>
            </a:r>
            <a:r>
              <a:rPr lang="en-US" sz="2800" b="1" dirty="0" smtClean="0"/>
              <a:t>)</a:t>
            </a:r>
            <a:endParaRPr lang="en-US" sz="2800" b="1" dirty="0" smtClean="0"/>
          </a:p>
          <a:p>
            <a:r>
              <a:rPr lang="en-US" sz="2800" b="1" dirty="0" smtClean="0"/>
              <a:t>Federal Insecticide, Fungicide, and Rodenticide Act (7 U.S.C.  136 et seq. [1996])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DTA, M.D. Copy write, October 2015 (c)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6C56-4ED2-4185-86BF-7AAF3140B85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905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  <a:solidFill>
            <a:schemeClr val="bg1">
              <a:lumMod val="85000"/>
            </a:schemeClr>
          </a:solidFill>
          <a:ln w="38100" cmpd="sng">
            <a:solidFill>
              <a:srgbClr val="3366FF"/>
            </a:solidFill>
          </a:ln>
        </p:spPr>
        <p:txBody>
          <a:bodyPr>
            <a:noAutofit/>
          </a:bodyPr>
          <a:lstStyle/>
          <a:p>
            <a:r>
              <a:rPr lang="en-US" sz="2800" b="1" dirty="0"/>
              <a:t>Major U.S. Environmental Health Laws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7315200" cy="50292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Occupational Safety and Health Act (29 U.S.C.  651 </a:t>
            </a:r>
          </a:p>
          <a:p>
            <a:pPr marL="0" indent="0">
              <a:buNone/>
            </a:pPr>
            <a:r>
              <a:rPr lang="en-US" b="1" dirty="0"/>
              <a:t>    et seq. [1970]) </a:t>
            </a:r>
            <a:r>
              <a:rPr lang="en-US" b="1" dirty="0" smtClean="0"/>
              <a:t>[</a:t>
            </a:r>
            <a:r>
              <a:rPr lang="en-US" b="1" dirty="0"/>
              <a:t>Created both NIOSH (HHS/CDC) and</a:t>
            </a:r>
          </a:p>
          <a:p>
            <a:pPr marL="0" indent="0">
              <a:buNone/>
            </a:pPr>
            <a:r>
              <a:rPr lang="en-US" b="1" dirty="0"/>
              <a:t>    </a:t>
            </a:r>
            <a:r>
              <a:rPr lang="en-US" b="1" dirty="0" smtClean="0"/>
              <a:t>OSHA(DOL)]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   Endangered </a:t>
            </a:r>
            <a:r>
              <a:rPr lang="en-US" b="1" dirty="0"/>
              <a:t>Species Act (16 U.S.C.  1531 et seq.</a:t>
            </a:r>
          </a:p>
          <a:p>
            <a:pPr marL="0" indent="0">
              <a:buNone/>
            </a:pPr>
            <a:r>
              <a:rPr lang="en-US" b="1" dirty="0"/>
              <a:t>    [1973])  </a:t>
            </a:r>
          </a:p>
          <a:p>
            <a:pPr marL="0" indent="0">
              <a:buNone/>
            </a:pPr>
            <a:r>
              <a:rPr lang="en-US" b="1" dirty="0" smtClean="0"/>
              <a:t>    </a:t>
            </a:r>
          </a:p>
          <a:p>
            <a:r>
              <a:rPr lang="en-US" b="1" dirty="0" smtClean="0"/>
              <a:t>Toxic </a:t>
            </a:r>
            <a:r>
              <a:rPr lang="en-US" b="1" dirty="0"/>
              <a:t>Substances Control Act (15 U.S.C.  2601 et seq. [1976</a:t>
            </a:r>
            <a:r>
              <a:rPr lang="en-US" b="1" dirty="0" smtClean="0"/>
              <a:t>])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Resource Conservation and Recovery Act (42 U.S.C.  6901 </a:t>
            </a:r>
            <a:r>
              <a:rPr lang="en-US" b="1" dirty="0" smtClean="0"/>
              <a:t>et </a:t>
            </a:r>
            <a:r>
              <a:rPr lang="en-US" b="1" dirty="0"/>
              <a:t>seq. [1976</a:t>
            </a:r>
            <a:r>
              <a:rPr lang="en-US" b="1" dirty="0" smtClean="0"/>
              <a:t>])</a:t>
            </a:r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DTA, M.D. Copy write, October 2015 (c)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6C56-4ED2-4185-86BF-7AAF3140B85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14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715962"/>
          </a:xfrm>
          <a:solidFill>
            <a:schemeClr val="bg1">
              <a:lumMod val="85000"/>
            </a:schemeClr>
          </a:solidFill>
          <a:ln w="38100" cmpd="sng">
            <a:solidFill>
              <a:srgbClr val="3366FF"/>
            </a:solidFill>
          </a:ln>
        </p:spPr>
        <p:txBody>
          <a:bodyPr>
            <a:noAutofit/>
          </a:bodyPr>
          <a:lstStyle/>
          <a:p>
            <a:r>
              <a:rPr lang="en-US" sz="3600" b="1" dirty="0" smtClean="0"/>
              <a:t>Earth’s </a:t>
            </a:r>
            <a:r>
              <a:rPr lang="en-US" sz="3600" b="1" dirty="0" smtClean="0"/>
              <a:t>Composition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b="1" u="sng" dirty="0" smtClean="0"/>
              <a:t>Surface Area</a:t>
            </a:r>
            <a:r>
              <a:rPr lang="en-US" sz="2400" b="1" dirty="0" smtClean="0"/>
              <a:t>: </a:t>
            </a:r>
          </a:p>
          <a:p>
            <a:pPr marL="457200" lvl="1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Land 	–    57,392,606 square miles  [29.1%]</a:t>
            </a:r>
          </a:p>
          <a:p>
            <a:pPr marL="457200" lvl="1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Water – 139,543,870 square miles  [70.9%]</a:t>
            </a:r>
          </a:p>
          <a:p>
            <a:pPr marL="457200" lvl="1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	     Water Volume: 312,000,000 miles</a:t>
            </a:r>
            <a:r>
              <a:rPr lang="en-US" sz="2400" b="1" baseline="30000" dirty="0" smtClean="0"/>
              <a:t>3</a:t>
            </a:r>
          </a:p>
          <a:p>
            <a:pPr marL="457200" lvl="1" indent="0">
              <a:buNone/>
            </a:pPr>
            <a:r>
              <a:rPr lang="en-US" sz="2400" b="1" u="sng" dirty="0" smtClean="0"/>
              <a:t>Earth Composition</a:t>
            </a:r>
            <a:r>
              <a:rPr lang="en-US" sz="2400" b="1" dirty="0" smtClean="0"/>
              <a:t>: </a:t>
            </a:r>
            <a:r>
              <a:rPr lang="en-US" sz="2000" b="1" dirty="0" smtClean="0"/>
              <a:t>Iron [34.6</a:t>
            </a:r>
            <a:r>
              <a:rPr lang="en-US" sz="2000" b="1" dirty="0"/>
              <a:t>%]; O</a:t>
            </a:r>
            <a:r>
              <a:rPr lang="en-US" sz="2000" b="1" baseline="-25000" dirty="0"/>
              <a:t>2 </a:t>
            </a:r>
            <a:r>
              <a:rPr lang="en-US" sz="2000" b="1" dirty="0"/>
              <a:t> [29.5%]; Silicon </a:t>
            </a:r>
            <a:r>
              <a:rPr lang="en-US" sz="2000" b="1" dirty="0" smtClean="0"/>
              <a:t>[15.2%]</a:t>
            </a:r>
          </a:p>
          <a:p>
            <a:pPr marL="457200" lvl="1" indent="0">
              <a:buNone/>
            </a:pPr>
            <a:r>
              <a:rPr lang="en-US" sz="2000" b="1" dirty="0" smtClean="0"/>
              <a:t>Magnesium [12.7%]; Nickel [2.4%]; Sulfur [1.9%]; Titanium [0.05%</a:t>
            </a:r>
            <a:r>
              <a:rPr lang="en-US" sz="2000" b="1" dirty="0" smtClean="0"/>
              <a:t>]</a:t>
            </a:r>
            <a:endParaRPr lang="en-US" sz="2000" b="1" dirty="0" smtClean="0"/>
          </a:p>
          <a:p>
            <a:pPr marL="457200" lvl="1" indent="0">
              <a:buNone/>
            </a:pPr>
            <a:r>
              <a:rPr lang="en-US" sz="2400" b="1" u="sng" dirty="0" smtClean="0"/>
              <a:t>LAYER/[thickness (miles)]:</a:t>
            </a:r>
            <a:r>
              <a:rPr lang="en-US" sz="2400" b="1" dirty="0" smtClean="0"/>
              <a:t>			 </a:t>
            </a:r>
            <a:endParaRPr lang="en-US" sz="2000" b="1" u="sng" dirty="0" smtClean="0"/>
          </a:p>
          <a:p>
            <a:pPr lvl="2"/>
            <a:r>
              <a:rPr lang="en-US" b="1" dirty="0" smtClean="0"/>
              <a:t>Crust [0 - 25]				</a:t>
            </a:r>
            <a:r>
              <a:rPr lang="en-US" b="1" dirty="0"/>
              <a:t> </a:t>
            </a:r>
            <a:r>
              <a:rPr lang="en-US" b="1" dirty="0" smtClean="0"/>
              <a:t>  </a:t>
            </a:r>
            <a:endParaRPr lang="en-US" sz="2000" b="1" dirty="0" smtClean="0"/>
          </a:p>
          <a:p>
            <a:pPr lvl="2"/>
            <a:r>
              <a:rPr lang="en-US" b="1" dirty="0" smtClean="0"/>
              <a:t>Mantle [25 - 1,750]				    </a:t>
            </a:r>
            <a:r>
              <a:rPr lang="en-US" sz="2000" b="1" dirty="0" smtClean="0"/>
              <a:t>Core </a:t>
            </a:r>
            <a:r>
              <a:rPr lang="en-US" sz="2000" b="1" dirty="0" smtClean="0"/>
              <a:t>Temp</a:t>
            </a:r>
          </a:p>
          <a:p>
            <a:pPr lvl="2"/>
            <a:r>
              <a:rPr lang="en-US" b="1" dirty="0" smtClean="0"/>
              <a:t>Core [1750 – 3,967] 			     </a:t>
            </a:r>
            <a:r>
              <a:rPr lang="en-US" b="1" dirty="0" smtClean="0"/>
              <a:t>              13,046</a:t>
            </a:r>
            <a:r>
              <a:rPr lang="en-US" b="1" dirty="0" smtClean="0">
                <a:latin typeface="Calibri"/>
                <a:cs typeface="Calibri"/>
              </a:rPr>
              <a:t>° F</a:t>
            </a:r>
            <a:endParaRPr lang="en-US" b="1" dirty="0" smtClean="0"/>
          </a:p>
          <a:p>
            <a:pPr marL="914400" lvl="2" indent="0">
              <a:buNone/>
            </a:pPr>
            <a:r>
              <a:rPr lang="en-US" b="1" dirty="0" smtClean="0"/>
              <a:t>      Outer Core					</a:t>
            </a:r>
          </a:p>
          <a:p>
            <a:pPr marL="914400" lvl="2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Inner Core</a:t>
            </a:r>
            <a:endParaRPr lang="en-US" b="1" dirty="0"/>
          </a:p>
        </p:txBody>
      </p:sp>
      <p:sp>
        <p:nvSpPr>
          <p:cNvPr id="4" name="Donut 3"/>
          <p:cNvSpPr/>
          <p:nvPr/>
        </p:nvSpPr>
        <p:spPr>
          <a:xfrm>
            <a:off x="4381216" y="3766213"/>
            <a:ext cx="2857784" cy="2645391"/>
          </a:xfrm>
          <a:prstGeom prst="donut">
            <a:avLst>
              <a:gd name="adj" fmla="val 9999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4533900" y="3907808"/>
            <a:ext cx="2590800" cy="2362201"/>
          </a:xfrm>
          <a:prstGeom prst="donut">
            <a:avLst>
              <a:gd name="adj" fmla="val 17150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4775011" y="4174509"/>
            <a:ext cx="1981200" cy="1828800"/>
          </a:xfrm>
          <a:prstGeom prst="donut">
            <a:avLst/>
          </a:prstGeom>
          <a:solidFill>
            <a:srgbClr val="C1B80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181600" y="4495800"/>
            <a:ext cx="1295400" cy="1143000"/>
          </a:xfrm>
          <a:prstGeom prst="ellipse">
            <a:avLst/>
          </a:prstGeom>
          <a:solidFill>
            <a:srgbClr val="BE8D0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EARTH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81400" y="45720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657600" y="48768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200400" y="5181600"/>
            <a:ext cx="1752600" cy="762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048000" y="5482704"/>
            <a:ext cx="2762108" cy="15609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2B28-3566-4554-9121-45DF866542E0}" type="slidenum">
              <a:rPr lang="en-US" smtClean="0"/>
              <a:t>3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DTA, M.D. Copy write, October 2015 (c)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944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  <a:solidFill>
            <a:schemeClr val="bg1">
              <a:lumMod val="85000"/>
            </a:schemeClr>
          </a:solidFill>
          <a:ln w="38100" cmpd="sng">
            <a:solidFill>
              <a:srgbClr val="3366FF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CERCLA - ATSDR - SARA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38200"/>
            <a:ext cx="71628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Comprehensive Environmental Response, Compensation, and Liability Act [CERCLA (aka., Superfund Law)] (42 U.S.C.  9601 et seq. [1980]) [Created the Agency for Toxic Substances and Disease </a:t>
            </a:r>
            <a:r>
              <a:rPr lang="en-US" b="1" dirty="0" smtClean="0"/>
              <a:t>Registry [ATSDR] opened </a:t>
            </a:r>
            <a:r>
              <a:rPr lang="en-US" b="1" dirty="0"/>
              <a:t>in 1985, it represents the National public health agency for chemical safety</a:t>
            </a:r>
            <a:r>
              <a:rPr lang="en-US" b="1" dirty="0" smtClean="0"/>
              <a:t>. Under CERCLA, ATSDR’s work falls into 4 Functional areas:</a:t>
            </a:r>
          </a:p>
          <a:p>
            <a:pPr lvl="1"/>
            <a:r>
              <a:rPr lang="en-US" b="1" dirty="0" smtClean="0"/>
              <a:t>Protecting the public from toxic exposures</a:t>
            </a:r>
          </a:p>
          <a:p>
            <a:pPr lvl="1"/>
            <a:r>
              <a:rPr lang="en-US" b="1" dirty="0" smtClean="0"/>
              <a:t>Increasing Knowledge about toxic substances</a:t>
            </a:r>
          </a:p>
          <a:p>
            <a:pPr lvl="1"/>
            <a:r>
              <a:rPr lang="en-US" b="1" dirty="0" smtClean="0"/>
              <a:t>Delivering health education about toxic chemicals</a:t>
            </a:r>
          </a:p>
          <a:p>
            <a:pPr lvl="1"/>
            <a:r>
              <a:rPr lang="en-US" b="1" dirty="0" smtClean="0"/>
              <a:t>Maintaining health registries</a:t>
            </a:r>
          </a:p>
          <a:p>
            <a:pPr lvl="1"/>
            <a:endParaRPr lang="en-US" b="1" dirty="0" smtClean="0"/>
          </a:p>
          <a:p>
            <a:r>
              <a:rPr lang="en-US" b="1" dirty="0" smtClean="0"/>
              <a:t>In </a:t>
            </a:r>
            <a:r>
              <a:rPr lang="en-US" b="1" dirty="0"/>
              <a:t>1986, Congress passed the Superfund Amendments and Reauthorization Act (SARA) which provides a more complete accounting of toxic chemicals and releases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DTA, M.D. Copy write, October 2015 (c)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6C56-4ED2-4185-86BF-7AAF3140B85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316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01000" cy="884238"/>
          </a:xfrm>
          <a:solidFill>
            <a:schemeClr val="bg1">
              <a:lumMod val="85000"/>
            </a:schemeClr>
          </a:solidFill>
          <a:ln w="38100" cmpd="sng">
            <a:solidFill>
              <a:srgbClr val="3366FF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/>
              <a:t>Environmental Advocacy Groups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162800" cy="4419600"/>
          </a:xfrm>
        </p:spPr>
        <p:txBody>
          <a:bodyPr/>
          <a:lstStyle/>
          <a:p>
            <a:r>
              <a:rPr lang="en-US" b="1" dirty="0" smtClean="0"/>
              <a:t>Greenpeace</a:t>
            </a:r>
          </a:p>
          <a:p>
            <a:r>
              <a:rPr lang="en-US" b="1" dirty="0" smtClean="0"/>
              <a:t>National Resources Defense Council</a:t>
            </a:r>
          </a:p>
          <a:p>
            <a:r>
              <a:rPr lang="en-US" b="1" dirty="0" smtClean="0"/>
              <a:t>National Wildlife Federation</a:t>
            </a:r>
          </a:p>
          <a:p>
            <a:r>
              <a:rPr lang="en-US" b="1" dirty="0" smtClean="0"/>
              <a:t>The Nature Conservancy</a:t>
            </a:r>
          </a:p>
          <a:p>
            <a:r>
              <a:rPr lang="en-US" b="1" dirty="0" smtClean="0"/>
              <a:t>Sierra Club</a:t>
            </a:r>
          </a:p>
          <a:p>
            <a:r>
              <a:rPr lang="en-US" b="1" dirty="0" smtClean="0"/>
              <a:t>Union of Concerned Scientists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DTA, M.D. Copy write, October 2015 (c)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2B28-3566-4554-9121-45DF866542E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71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 smtClean="0"/>
              <a:t>Questions ??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2B28-3566-4554-9121-45DF866542E0}" type="slidenum">
              <a:rPr lang="en-US" smtClean="0"/>
              <a:t>32</a:t>
            </a:fld>
            <a:endParaRPr lang="en-US" dirty="0"/>
          </a:p>
        </p:txBody>
      </p:sp>
      <p:pic>
        <p:nvPicPr>
          <p:cNvPr id="6" name="Content Placeholder 5" descr="IRAQ 2004 43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6668797" cy="5034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400800"/>
            <a:ext cx="5540188" cy="365125"/>
          </a:xfrm>
        </p:spPr>
        <p:txBody>
          <a:bodyPr/>
          <a:lstStyle/>
          <a:p>
            <a:r>
              <a:rPr lang="en-US" dirty="0" smtClean="0"/>
              <a:t>DTA, M.D. Copy write, October 2015 (c)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118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639762"/>
          </a:xfrm>
          <a:solidFill>
            <a:schemeClr val="bg1">
              <a:lumMod val="85000"/>
            </a:schemeClr>
          </a:solidFill>
          <a:ln w="38100" cmpd="sng">
            <a:solidFill>
              <a:srgbClr val="3366FF"/>
            </a:solidFill>
          </a:ln>
        </p:spPr>
        <p:txBody>
          <a:bodyPr>
            <a:noAutofit/>
          </a:bodyPr>
          <a:lstStyle/>
          <a:p>
            <a:r>
              <a:rPr lang="en-US" sz="4000" b="1" dirty="0" smtClean="0"/>
              <a:t>Time Zones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410200"/>
          </a:xfrm>
          <a:solidFill>
            <a:schemeClr val="bg1">
              <a:lumMod val="95000"/>
            </a:schemeClr>
          </a:solidFill>
          <a:ln w="38100" cmpd="sng">
            <a:solidFill>
              <a:srgbClr val="3366FF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</a:t>
            </a:r>
            <a:r>
              <a:rPr lang="en-US" sz="2400" b="1" u="sng" dirty="0" smtClean="0"/>
              <a:t>TIME ZONES</a:t>
            </a:r>
            <a:r>
              <a:rPr lang="en-US" sz="2400" dirty="0" smtClean="0"/>
              <a:t>	</a:t>
            </a:r>
            <a:r>
              <a:rPr lang="en-US" sz="2400" b="1" dirty="0" smtClean="0"/>
              <a:t>                            Pacific Islands  </a:t>
            </a:r>
            <a:r>
              <a:rPr lang="en-US" sz="2400" dirty="0"/>
              <a:t>	</a:t>
            </a:r>
          </a:p>
          <a:p>
            <a:pPr marL="0" indent="0">
              <a:buNone/>
            </a:pPr>
            <a:r>
              <a:rPr lang="en-US" sz="2400" dirty="0" smtClean="0"/>
              <a:t> 	           </a:t>
            </a:r>
            <a:r>
              <a:rPr lang="en-US" sz="2400" b="1" dirty="0" smtClean="0"/>
              <a:t>180</a:t>
            </a:r>
            <a:r>
              <a:rPr lang="en-US" sz="2400" b="1" dirty="0" smtClean="0">
                <a:cs typeface="Calibri"/>
              </a:rPr>
              <a:t>° W</a:t>
            </a:r>
            <a:r>
              <a:rPr lang="en-US" sz="2400" dirty="0" smtClean="0"/>
              <a:t>           </a:t>
            </a:r>
            <a:r>
              <a:rPr lang="en-US" sz="2400" b="1" dirty="0" smtClean="0"/>
              <a:t>International Date Line       180</a:t>
            </a:r>
            <a:r>
              <a:rPr lang="en-US" sz="2400" b="1" dirty="0" smtClean="0">
                <a:cs typeface="Calibri"/>
              </a:rPr>
              <a:t>°</a:t>
            </a:r>
            <a:r>
              <a:rPr lang="en-US" sz="2400" b="1" dirty="0"/>
              <a:t> E</a:t>
            </a:r>
            <a:endParaRPr lang="en-US" sz="2400" b="1" dirty="0" smtClean="0"/>
          </a:p>
          <a:p>
            <a:pPr marL="457200" lvl="1" indent="0">
              <a:buNone/>
            </a:pPr>
            <a:r>
              <a:rPr lang="en-US" sz="2400" b="1" dirty="0" smtClean="0"/>
              <a:t>	             0 HR		 	        	</a:t>
            </a:r>
            <a:r>
              <a:rPr lang="en-US" sz="2400" b="1" dirty="0"/>
              <a:t> </a:t>
            </a:r>
            <a:r>
              <a:rPr lang="en-US" sz="2400" b="1" dirty="0" smtClean="0"/>
              <a:t>                2400 HR</a:t>
            </a:r>
            <a:endParaRPr lang="en-US" sz="2400" b="1" dirty="0"/>
          </a:p>
          <a:p>
            <a:pPr marL="457200" lvl="1" indent="0">
              <a:buNone/>
            </a:pPr>
            <a:r>
              <a:rPr lang="en-US" sz="2400" b="1" dirty="0" smtClean="0"/>
              <a:t>	  Enters current day	</a:t>
            </a:r>
            <a:r>
              <a:rPr lang="en-US" sz="2400" b="1" dirty="0"/>
              <a:t> </a:t>
            </a:r>
            <a:r>
              <a:rPr lang="en-US" sz="2400" b="1" dirty="0" smtClean="0"/>
              <a:t>        Midnight            Starts next day 					</a:t>
            </a:r>
          </a:p>
          <a:p>
            <a:pPr marL="457200" lvl="1" indent="0">
              <a:buNone/>
            </a:pPr>
            <a:r>
              <a:rPr lang="en-US" sz="2400" b="1" dirty="0" smtClean="0"/>
              <a:t>            Earlier   W  90</a:t>
            </a:r>
            <a:r>
              <a:rPr lang="en-US" sz="2400" b="1" dirty="0" smtClean="0">
                <a:latin typeface="Calibri"/>
                <a:cs typeface="Calibri"/>
              </a:rPr>
              <a:t>°</a:t>
            </a:r>
            <a:r>
              <a:rPr lang="en-US" sz="2400" b="1" dirty="0" smtClean="0"/>
              <a:t>		                            90</a:t>
            </a:r>
            <a:r>
              <a:rPr lang="en-US" sz="2400" b="1" dirty="0" smtClean="0">
                <a:latin typeface="Calibri"/>
                <a:cs typeface="Calibri"/>
              </a:rPr>
              <a:t>°</a:t>
            </a:r>
            <a:r>
              <a:rPr lang="en-US" sz="2400" b="1" dirty="0" smtClean="0"/>
              <a:t> E   Later</a:t>
            </a:r>
            <a:endParaRPr lang="en-US" sz="2400" b="1" dirty="0"/>
          </a:p>
          <a:p>
            <a:pPr marL="457200" lvl="1" indent="0">
              <a:buNone/>
            </a:pPr>
            <a:endParaRPr lang="en-US" sz="2400" b="1" dirty="0" smtClean="0"/>
          </a:p>
          <a:p>
            <a:pPr marL="457200" lvl="1" indent="0">
              <a:buNone/>
            </a:pPr>
            <a:r>
              <a:rPr lang="en-US" sz="2400" b="1" dirty="0" smtClean="0"/>
              <a:t>				</a:t>
            </a:r>
            <a:r>
              <a:rPr lang="en-US" sz="2400" b="1" dirty="0"/>
              <a:t> </a:t>
            </a:r>
            <a:r>
              <a:rPr lang="en-US" sz="2400" b="1" dirty="0" smtClean="0"/>
              <a:t>        </a:t>
            </a:r>
            <a:endParaRPr lang="en-US" sz="2400" b="1" dirty="0"/>
          </a:p>
          <a:p>
            <a:pPr marL="457200" lvl="1" indent="0">
              <a:buNone/>
            </a:pPr>
            <a:r>
              <a:rPr lang="en-US" sz="2400" b="1" dirty="0" smtClean="0"/>
              <a:t>	</a:t>
            </a:r>
            <a:r>
              <a:rPr lang="en-US" sz="2400" b="1" dirty="0" smtClean="0"/>
              <a:t>			          </a:t>
            </a:r>
            <a:r>
              <a:rPr lang="en-US" sz="2400" b="1" dirty="0" smtClean="0"/>
              <a:t>Noon</a:t>
            </a:r>
          </a:p>
          <a:p>
            <a:pPr marL="457200" lvl="1" indent="0">
              <a:buNone/>
            </a:pPr>
            <a:r>
              <a:rPr lang="en-US" sz="2400" b="1" dirty="0" smtClean="0"/>
              <a:t>Direction of Time		</a:t>
            </a:r>
            <a:r>
              <a:rPr lang="en-US" sz="2400" b="1" dirty="0"/>
              <a:t>		</a:t>
            </a:r>
            <a:r>
              <a:rPr lang="en-US" sz="2400" b="1" dirty="0" smtClean="0"/>
              <a:t>  </a:t>
            </a:r>
            <a:r>
              <a:rPr lang="en-US" sz="2000" b="1" dirty="0" smtClean="0"/>
              <a:t>    </a:t>
            </a:r>
            <a:r>
              <a:rPr lang="en-US" sz="2000" b="1" dirty="0" smtClean="0"/>
              <a:t>     </a:t>
            </a:r>
          </a:p>
          <a:p>
            <a:pPr marL="457200" lvl="1" indent="0">
              <a:buNone/>
            </a:pPr>
            <a:endParaRPr lang="en-US" sz="2000" b="1" dirty="0"/>
          </a:p>
          <a:p>
            <a:pPr marL="457200" lvl="1" indent="0">
              <a:buNone/>
            </a:pPr>
            <a:r>
              <a:rPr lang="en-US" sz="2400" b="1" dirty="0" smtClean="0"/>
              <a:t>	[	 ]	         	      1200 HR</a:t>
            </a:r>
          </a:p>
          <a:p>
            <a:pPr marL="457200" lvl="1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		         Greenwich, England</a:t>
            </a:r>
          </a:p>
          <a:p>
            <a:pPr marL="457200" lvl="1" indent="0">
              <a:buNone/>
            </a:pPr>
            <a:r>
              <a:rPr lang="en-US" sz="2400" b="1" dirty="0" smtClean="0"/>
              <a:t>	      	           0</a:t>
            </a:r>
            <a:r>
              <a:rPr lang="en-US" sz="2400" b="1" dirty="0" smtClean="0">
                <a:latin typeface="Calibri"/>
                <a:cs typeface="Calibri"/>
              </a:rPr>
              <a:t>° Longitudinal Line (Meridian)</a:t>
            </a:r>
            <a:endParaRPr lang="en-US" sz="2400" b="1" dirty="0"/>
          </a:p>
        </p:txBody>
      </p:sp>
      <p:sp>
        <p:nvSpPr>
          <p:cNvPr id="4" name="Donut 3"/>
          <p:cNvSpPr/>
          <p:nvPr/>
        </p:nvSpPr>
        <p:spPr>
          <a:xfrm>
            <a:off x="3704230" y="2324100"/>
            <a:ext cx="3001370" cy="2590800"/>
          </a:xfrm>
          <a:prstGeom prst="donut">
            <a:avLst>
              <a:gd name="adj" fmla="val 44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078673" y="2253586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007591" y="4754539"/>
            <a:ext cx="3048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614382" y="3505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538984" y="3475062"/>
            <a:ext cx="228600" cy="2428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nut 9"/>
          <p:cNvSpPr/>
          <p:nvPr/>
        </p:nvSpPr>
        <p:spPr>
          <a:xfrm>
            <a:off x="4702791" y="3215896"/>
            <a:ext cx="914400" cy="807208"/>
          </a:xfrm>
          <a:prstGeom prst="donut">
            <a:avLst>
              <a:gd name="adj" fmla="val 85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819400" y="2405986"/>
            <a:ext cx="2188191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383473" y="2405986"/>
            <a:ext cx="1612711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Arrow 27"/>
          <p:cNvSpPr/>
          <p:nvPr/>
        </p:nvSpPr>
        <p:spPr>
          <a:xfrm rot="8023699">
            <a:off x="3844131" y="2721568"/>
            <a:ext cx="489204" cy="242316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ight Arrow 28"/>
          <p:cNvSpPr/>
          <p:nvPr/>
        </p:nvSpPr>
        <p:spPr>
          <a:xfrm rot="2639085">
            <a:off x="3868467" y="4330718"/>
            <a:ext cx="521208" cy="256031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ight Arrow 29"/>
          <p:cNvSpPr/>
          <p:nvPr/>
        </p:nvSpPr>
        <p:spPr>
          <a:xfrm rot="19421169">
            <a:off x="5945226" y="4368351"/>
            <a:ext cx="489204" cy="242316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ight Arrow 30"/>
          <p:cNvSpPr/>
          <p:nvPr/>
        </p:nvSpPr>
        <p:spPr>
          <a:xfrm rot="13584434">
            <a:off x="6025709" y="2684372"/>
            <a:ext cx="476425" cy="212504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ight Arrow 31"/>
          <p:cNvSpPr/>
          <p:nvPr/>
        </p:nvSpPr>
        <p:spPr>
          <a:xfrm>
            <a:off x="1524000" y="5260219"/>
            <a:ext cx="673608" cy="244096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2B28-3566-4554-9121-45DF866542E0}" type="slidenum">
              <a:rPr lang="en-US" smtClean="0"/>
              <a:t>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81000" y="6248400"/>
            <a:ext cx="5540188" cy="365125"/>
          </a:xfrm>
        </p:spPr>
        <p:txBody>
          <a:bodyPr/>
          <a:lstStyle/>
          <a:p>
            <a:r>
              <a:rPr lang="en-US" dirty="0" smtClean="0"/>
              <a:t>DTA, M.D. Copy write, October 2015 (c)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531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960120"/>
            <a:ext cx="7772400" cy="609600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	</a:t>
            </a:r>
            <a:r>
              <a:rPr lang="en-US" b="1" dirty="0" smtClean="0">
                <a:solidFill>
                  <a:schemeClr val="tx1"/>
                </a:solidFill>
              </a:rPr>
              <a:t>Global Population Growth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6C56-4ED2-4185-86BF-7AAF3140B852}" type="slidenum">
              <a:rPr lang="en-US" smtClean="0"/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82000" cy="4953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65" y="2514600"/>
            <a:ext cx="5090652" cy="2895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81400" y="4495800"/>
            <a:ext cx="1905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 and J Curves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249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19870"/>
            <a:ext cx="7772400" cy="4336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b="1" dirty="0" smtClean="0"/>
              <a:t>POPULATION </a:t>
            </a:r>
            <a:r>
              <a:rPr lang="en-US" sz="2700" b="1" dirty="0" smtClean="0"/>
              <a:t>SIZE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 </a:t>
            </a:r>
            <a:br>
              <a:rPr lang="en-US" sz="2700" dirty="0" smtClean="0"/>
            </a:b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2700" b="1" dirty="0" smtClean="0">
                <a:solidFill>
                  <a:schemeClr val="tx1"/>
                </a:solidFill>
              </a:rPr>
              <a:t>	            	                 </a:t>
            </a: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200" b="1" dirty="0" smtClean="0">
                <a:solidFill>
                  <a:schemeClr val="tx1"/>
                </a:solidFill>
              </a:rPr>
              <a:t>				                          </a:t>
            </a:r>
            <a:r>
              <a:rPr lang="en-US" sz="2200" b="1" dirty="0"/>
              <a:t/>
            </a:r>
            <a:br>
              <a:rPr lang="en-US" sz="2200" b="1" dirty="0"/>
            </a:b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4898" y="914400"/>
            <a:ext cx="7772400" cy="457200"/>
          </a:xfrm>
          <a:solidFill>
            <a:schemeClr val="bg1">
              <a:lumMod val="85000"/>
            </a:schemeClr>
          </a:solidFill>
          <a:ln w="38100" cmpd="sng">
            <a:solidFill>
              <a:srgbClr val="3366FF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	     </a:t>
            </a:r>
            <a:r>
              <a:rPr lang="en-US" sz="3200" b="1" dirty="0" smtClean="0"/>
              <a:t>Population Size Dynamics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39693" y="6044524"/>
            <a:ext cx="1662808" cy="4572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Losses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6C56-4ED2-4185-86BF-7AAF3140B852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895600" y="4114800"/>
            <a:ext cx="3406612" cy="2529844"/>
            <a:chOff x="2716294" y="4190996"/>
            <a:chExt cx="3406612" cy="2529844"/>
          </a:xfrm>
        </p:grpSpPr>
        <p:sp>
          <p:nvSpPr>
            <p:cNvPr id="12" name="Oval 11"/>
            <p:cNvSpPr/>
            <p:nvPr/>
          </p:nvSpPr>
          <p:spPr>
            <a:xfrm>
              <a:off x="2877088" y="5149231"/>
              <a:ext cx="3085023" cy="841680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Down Arrow 12"/>
            <p:cNvSpPr/>
            <p:nvPr/>
          </p:nvSpPr>
          <p:spPr>
            <a:xfrm>
              <a:off x="4262629" y="5591625"/>
              <a:ext cx="381000" cy="672015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3695700" y="6263640"/>
              <a:ext cx="1828800" cy="457200"/>
            </a:xfrm>
            <a:custGeom>
              <a:avLst/>
              <a:gdLst>
                <a:gd name="connsiteX0" fmla="*/ 0 w 1828800"/>
                <a:gd name="connsiteY0" fmla="*/ 0 h 457200"/>
                <a:gd name="connsiteX1" fmla="*/ 1828800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4" fmla="*/ 0 w 1828800"/>
                <a:gd name="connsiteY4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828800" y="0"/>
                  </a:lnTo>
                  <a:lnTo>
                    <a:pt x="1828800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/>
            </a:p>
          </p:txBody>
        </p:sp>
        <p:sp>
          <p:nvSpPr>
            <p:cNvPr id="17" name="Shape 16"/>
            <p:cNvSpPr/>
            <p:nvPr/>
          </p:nvSpPr>
          <p:spPr>
            <a:xfrm flipH="1" flipV="1">
              <a:off x="2716294" y="4190996"/>
              <a:ext cx="3406612" cy="1828802"/>
            </a:xfrm>
            <a:prstGeom prst="funnel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3276602" y="5086531"/>
              <a:ext cx="2353055" cy="533393"/>
            </a:xfrm>
            <a:custGeom>
              <a:avLst/>
              <a:gdLst>
                <a:gd name="connsiteX0" fmla="*/ 0 w 2353055"/>
                <a:gd name="connsiteY0" fmla="*/ 190498 h 380996"/>
                <a:gd name="connsiteX1" fmla="*/ 1176528 w 2353055"/>
                <a:gd name="connsiteY1" fmla="*/ 0 h 380996"/>
                <a:gd name="connsiteX2" fmla="*/ 2353056 w 2353055"/>
                <a:gd name="connsiteY2" fmla="*/ 190498 h 380996"/>
                <a:gd name="connsiteX3" fmla="*/ 1176528 w 2353055"/>
                <a:gd name="connsiteY3" fmla="*/ 380996 h 380996"/>
                <a:gd name="connsiteX4" fmla="*/ 0 w 2353055"/>
                <a:gd name="connsiteY4" fmla="*/ 190498 h 38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055" h="380996">
                  <a:moveTo>
                    <a:pt x="0" y="190498"/>
                  </a:moveTo>
                  <a:cubicBezTo>
                    <a:pt x="0" y="85289"/>
                    <a:pt x="526750" y="0"/>
                    <a:pt x="1176528" y="0"/>
                  </a:cubicBezTo>
                  <a:cubicBezTo>
                    <a:pt x="1826306" y="0"/>
                    <a:pt x="2353056" y="85289"/>
                    <a:pt x="2353056" y="190498"/>
                  </a:cubicBezTo>
                  <a:cubicBezTo>
                    <a:pt x="2353056" y="295707"/>
                    <a:pt x="1826306" y="380996"/>
                    <a:pt x="1176528" y="380996"/>
                  </a:cubicBezTo>
                  <a:cubicBezTo>
                    <a:pt x="526750" y="380996"/>
                    <a:pt x="0" y="295707"/>
                    <a:pt x="0" y="19049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647" tIns="74846" rIns="363647" bIns="74846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>
                  <a:ln>
                    <a:solidFill>
                      <a:schemeClr val="accent1">
                        <a:lumMod val="75000"/>
                      </a:schemeClr>
                    </a:solidFill>
                  </a:ln>
                  <a:solidFill>
                    <a:schemeClr val="tx1"/>
                  </a:solidFill>
                </a:rPr>
                <a:t>Emigration</a:t>
              </a:r>
              <a:endParaRPr lang="en-US" b="1" kern="12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3595883" y="4549538"/>
              <a:ext cx="1714491" cy="685800"/>
            </a:xfrm>
            <a:custGeom>
              <a:avLst/>
              <a:gdLst>
                <a:gd name="connsiteX0" fmla="*/ 0 w 1523991"/>
                <a:gd name="connsiteY0" fmla="*/ 342900 h 685800"/>
                <a:gd name="connsiteX1" fmla="*/ 761996 w 1523991"/>
                <a:gd name="connsiteY1" fmla="*/ 0 h 685800"/>
                <a:gd name="connsiteX2" fmla="*/ 1523992 w 1523991"/>
                <a:gd name="connsiteY2" fmla="*/ 342900 h 685800"/>
                <a:gd name="connsiteX3" fmla="*/ 761996 w 1523991"/>
                <a:gd name="connsiteY3" fmla="*/ 685800 h 685800"/>
                <a:gd name="connsiteX4" fmla="*/ 0 w 1523991"/>
                <a:gd name="connsiteY4" fmla="*/ 3429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3991" h="685800">
                  <a:moveTo>
                    <a:pt x="0" y="342900"/>
                  </a:moveTo>
                  <a:cubicBezTo>
                    <a:pt x="0" y="153522"/>
                    <a:pt x="341157" y="0"/>
                    <a:pt x="761996" y="0"/>
                  </a:cubicBezTo>
                  <a:cubicBezTo>
                    <a:pt x="1182835" y="0"/>
                    <a:pt x="1523992" y="153522"/>
                    <a:pt x="1523992" y="342900"/>
                  </a:cubicBezTo>
                  <a:cubicBezTo>
                    <a:pt x="1523992" y="532278"/>
                    <a:pt x="1182835" y="685800"/>
                    <a:pt x="761996" y="685800"/>
                  </a:cubicBezTo>
                  <a:cubicBezTo>
                    <a:pt x="341157" y="685800"/>
                    <a:pt x="0" y="532278"/>
                    <a:pt x="0" y="342900"/>
                  </a:cubicBezTo>
                  <a:close/>
                </a:path>
              </a:pathLst>
            </a:custGeom>
            <a:solidFill>
              <a:srgbClr val="AC2A99"/>
            </a:solidFill>
            <a:ln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0963" tIns="118213" rIns="240963" bIns="11821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tx1"/>
                  </a:solidFill>
                </a:rPr>
                <a:t>Deaths</a:t>
              </a:r>
              <a:endParaRPr lang="en-US" sz="28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740528" y="1450419"/>
            <a:ext cx="3581391" cy="2283381"/>
            <a:chOff x="2574536" y="1340105"/>
            <a:chExt cx="3581391" cy="2283381"/>
          </a:xfrm>
        </p:grpSpPr>
        <p:sp>
          <p:nvSpPr>
            <p:cNvPr id="19" name="Oval 18"/>
            <p:cNvSpPr/>
            <p:nvPr/>
          </p:nvSpPr>
          <p:spPr>
            <a:xfrm>
              <a:off x="2838988" y="1808556"/>
              <a:ext cx="3093652" cy="653297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Down Arrow 19"/>
            <p:cNvSpPr/>
            <p:nvPr/>
          </p:nvSpPr>
          <p:spPr>
            <a:xfrm>
              <a:off x="4204684" y="2659015"/>
              <a:ext cx="400843" cy="964471"/>
            </a:xfrm>
            <a:prstGeom prst="downArrow">
              <a:avLst/>
            </a:prstGeom>
            <a:solidFill>
              <a:srgbClr val="00B05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3332008" y="1340105"/>
              <a:ext cx="2107611" cy="797718"/>
            </a:xfrm>
            <a:custGeom>
              <a:avLst/>
              <a:gdLst>
                <a:gd name="connsiteX0" fmla="*/ 0 w 1940719"/>
                <a:gd name="connsiteY0" fmla="*/ 360759 h 721518"/>
                <a:gd name="connsiteX1" fmla="*/ 970360 w 1940719"/>
                <a:gd name="connsiteY1" fmla="*/ 0 h 721518"/>
                <a:gd name="connsiteX2" fmla="*/ 1940720 w 1940719"/>
                <a:gd name="connsiteY2" fmla="*/ 360759 h 721518"/>
                <a:gd name="connsiteX3" fmla="*/ 970360 w 1940719"/>
                <a:gd name="connsiteY3" fmla="*/ 721518 h 721518"/>
                <a:gd name="connsiteX4" fmla="*/ 0 w 1940719"/>
                <a:gd name="connsiteY4" fmla="*/ 360759 h 72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0719" h="721518">
                  <a:moveTo>
                    <a:pt x="0" y="360759"/>
                  </a:moveTo>
                  <a:cubicBezTo>
                    <a:pt x="0" y="161517"/>
                    <a:pt x="434445" y="0"/>
                    <a:pt x="970360" y="0"/>
                  </a:cubicBezTo>
                  <a:cubicBezTo>
                    <a:pt x="1506275" y="0"/>
                    <a:pt x="1940720" y="161517"/>
                    <a:pt x="1940720" y="360759"/>
                  </a:cubicBezTo>
                  <a:cubicBezTo>
                    <a:pt x="1940720" y="560001"/>
                    <a:pt x="1506275" y="721518"/>
                    <a:pt x="970360" y="721518"/>
                  </a:cubicBezTo>
                  <a:cubicBezTo>
                    <a:pt x="434445" y="721518"/>
                    <a:pt x="0" y="560001"/>
                    <a:pt x="0" y="360759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532" tIns="125984" rIns="304532" bIns="12598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chemeClr val="bg2">
                      <a:lumMod val="50000"/>
                    </a:schemeClr>
                  </a:solidFill>
                </a:rPr>
                <a:t>Immigration</a:t>
              </a:r>
              <a:endParaRPr lang="en-US" sz="2000" b="1" kern="12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3238502" y="1937496"/>
              <a:ext cx="2247898" cy="721518"/>
            </a:xfrm>
            <a:custGeom>
              <a:avLst/>
              <a:gdLst>
                <a:gd name="connsiteX0" fmla="*/ 0 w 1785145"/>
                <a:gd name="connsiteY0" fmla="*/ 360759 h 721518"/>
                <a:gd name="connsiteX1" fmla="*/ 892573 w 1785145"/>
                <a:gd name="connsiteY1" fmla="*/ 0 h 721518"/>
                <a:gd name="connsiteX2" fmla="*/ 1785146 w 1785145"/>
                <a:gd name="connsiteY2" fmla="*/ 360759 h 721518"/>
                <a:gd name="connsiteX3" fmla="*/ 892573 w 1785145"/>
                <a:gd name="connsiteY3" fmla="*/ 721518 h 721518"/>
                <a:gd name="connsiteX4" fmla="*/ 0 w 1785145"/>
                <a:gd name="connsiteY4" fmla="*/ 360759 h 72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5145" h="721518">
                  <a:moveTo>
                    <a:pt x="0" y="360759"/>
                  </a:moveTo>
                  <a:cubicBezTo>
                    <a:pt x="0" y="161517"/>
                    <a:pt x="399619" y="0"/>
                    <a:pt x="892573" y="0"/>
                  </a:cubicBezTo>
                  <a:cubicBezTo>
                    <a:pt x="1385527" y="0"/>
                    <a:pt x="1785146" y="161517"/>
                    <a:pt x="1785146" y="360759"/>
                  </a:cubicBezTo>
                  <a:cubicBezTo>
                    <a:pt x="1785146" y="560001"/>
                    <a:pt x="1385527" y="721518"/>
                    <a:pt x="892573" y="721518"/>
                  </a:cubicBezTo>
                  <a:cubicBezTo>
                    <a:pt x="399619" y="721518"/>
                    <a:pt x="0" y="560001"/>
                    <a:pt x="0" y="360759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0478" tIns="124714" rIns="280478" bIns="124714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tx1"/>
                  </a:solidFill>
                </a:rPr>
                <a:t>Births</a:t>
              </a:r>
              <a:endParaRPr lang="en-US" sz="28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Shape 23"/>
            <p:cNvSpPr/>
            <p:nvPr/>
          </p:nvSpPr>
          <p:spPr>
            <a:xfrm>
              <a:off x="2574536" y="1416243"/>
              <a:ext cx="3581391" cy="1978643"/>
            </a:xfrm>
            <a:prstGeom prst="funnel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3419475" y="2987752"/>
              <a:ext cx="1924050" cy="248523"/>
            </a:xfrm>
            <a:custGeom>
              <a:avLst/>
              <a:gdLst>
                <a:gd name="connsiteX0" fmla="*/ 0 w 1924050"/>
                <a:gd name="connsiteY0" fmla="*/ 0 h 481012"/>
                <a:gd name="connsiteX1" fmla="*/ 1924050 w 1924050"/>
                <a:gd name="connsiteY1" fmla="*/ 0 h 481012"/>
                <a:gd name="connsiteX2" fmla="*/ 1924050 w 1924050"/>
                <a:gd name="connsiteY2" fmla="*/ 481012 h 481012"/>
                <a:gd name="connsiteX3" fmla="*/ 0 w 1924050"/>
                <a:gd name="connsiteY3" fmla="*/ 481012 h 481012"/>
                <a:gd name="connsiteX4" fmla="*/ 0 w 1924050"/>
                <a:gd name="connsiteY4" fmla="*/ 0 h 481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4050" h="481012">
                  <a:moveTo>
                    <a:pt x="0" y="0"/>
                  </a:moveTo>
                  <a:lnTo>
                    <a:pt x="1924050" y="0"/>
                  </a:lnTo>
                  <a:lnTo>
                    <a:pt x="1924050" y="481012"/>
                  </a:lnTo>
                  <a:lnTo>
                    <a:pt x="0" y="4810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120904" rIns="120904" bIns="120904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rgbClr val="002060"/>
                  </a:solidFill>
                </a:rPr>
                <a:t>GAINS</a:t>
              </a:r>
              <a:endParaRPr lang="en-US" sz="2800" b="1" kern="1200" dirty="0">
                <a:solidFill>
                  <a:srgbClr val="002060"/>
                </a:solidFill>
              </a:endParaRPr>
            </a:p>
          </p:txBody>
        </p:sp>
      </p:grp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3750255737"/>
              </p:ext>
            </p:extLst>
          </p:nvPr>
        </p:nvGraphicFramePr>
        <p:xfrm>
          <a:off x="152400" y="2512668"/>
          <a:ext cx="2895599" cy="2460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3097175873"/>
              </p:ext>
            </p:extLst>
          </p:nvPr>
        </p:nvGraphicFramePr>
        <p:xfrm>
          <a:off x="5791200" y="2457722"/>
          <a:ext cx="3209534" cy="2315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ctangle 3"/>
          <p:cNvSpPr/>
          <p:nvPr/>
        </p:nvSpPr>
        <p:spPr>
          <a:xfrm>
            <a:off x="914400" y="4313630"/>
            <a:ext cx="1447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Children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50798" y="2572168"/>
            <a:ext cx="2063397" cy="525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Older Adults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324600"/>
            <a:ext cx="5540188" cy="365125"/>
          </a:xfrm>
        </p:spPr>
        <p:txBody>
          <a:bodyPr/>
          <a:lstStyle/>
          <a:p>
            <a:r>
              <a:rPr lang="en-US" dirty="0" smtClean="0"/>
              <a:t>DTA, M.D. Copy write, October 2015 (c)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78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71481"/>
            <a:ext cx="7772400" cy="591312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Population Distribution Comparisons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6C56-4ED2-4185-86BF-7AAF3140B852}" type="slidenum">
              <a:rPr lang="en-US" smtClean="0"/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3743876" cy="426027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3486543" cy="4267200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422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670560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The Ecological Footprint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6C56-4ED2-4185-86BF-7AAF3140B852}" type="slidenum">
              <a:rPr lang="en-US" smtClean="0"/>
              <a:t>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21427"/>
            <a:ext cx="7467600" cy="4412672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DTA, M.D. Copy write, October 2015 (c)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524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  <a:solidFill>
            <a:schemeClr val="accent2">
              <a:lumMod val="20000"/>
              <a:lumOff val="80000"/>
            </a:schemeClr>
          </a:solidFill>
          <a:ln w="38100" cmpd="sng">
            <a:solidFill>
              <a:srgbClr val="3366FF"/>
            </a:solidFill>
          </a:ln>
        </p:spPr>
        <p:txBody>
          <a:bodyPr>
            <a:noAutofit/>
          </a:bodyPr>
          <a:lstStyle/>
          <a:p>
            <a:r>
              <a:rPr lang="en-US" sz="3200" b="1" dirty="0" smtClean="0"/>
              <a:t>Environmental Toxicology</a:t>
            </a:r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14400"/>
            <a:ext cx="7006281" cy="4800600"/>
          </a:xfrm>
          <a:ln w="38100" cmpd="sng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DTA, M.D. Copy write, October 2015 (c)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6C56-4ED2-4185-86BF-7AAF3140B85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27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1096</TotalTime>
  <Words>1548</Words>
  <Application>Microsoft Macintosh PowerPoint</Application>
  <PresentationFormat>On-screen Show (4:3)</PresentationFormat>
  <Paragraphs>369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Pushpin</vt:lpstr>
      <vt:lpstr>The Three P’s of Public Health</vt:lpstr>
      <vt:lpstr>EARTH</vt:lpstr>
      <vt:lpstr>Earth’s Composition</vt:lpstr>
      <vt:lpstr>Time Zones</vt:lpstr>
      <vt:lpstr> Global Population Growth</vt:lpstr>
      <vt:lpstr>   POPULATION SIZE                                                                    </vt:lpstr>
      <vt:lpstr>Population Distribution Comparisons</vt:lpstr>
      <vt:lpstr>The Ecological Footprint</vt:lpstr>
      <vt:lpstr>Environmental Toxicology</vt:lpstr>
      <vt:lpstr>Toxicology</vt:lpstr>
      <vt:lpstr>Toxicology Focus Areas</vt:lpstr>
      <vt:lpstr>Effects of Chemical Mixture Interactions</vt:lpstr>
      <vt:lpstr>The Mouth and Chronic Disease</vt:lpstr>
      <vt:lpstr>Environmental and Workplace Agent Exposure</vt:lpstr>
      <vt:lpstr>  One late night on Halloween,  while studying for an exam …      BEIACGIHTLV  PELOSHARELNIOSH</vt:lpstr>
      <vt:lpstr>Environmental Carcinogens</vt:lpstr>
      <vt:lpstr>Factors Affecting Environmental Policy</vt:lpstr>
      <vt:lpstr>Principles of Environmental Policy Development</vt:lpstr>
      <vt:lpstr>Interplay between the Evaluation Process and Policy Development</vt:lpstr>
      <vt:lpstr>The Policy Cycle Stages</vt:lpstr>
      <vt:lpstr> Toxic Substances Control Act [TSCA] </vt:lpstr>
      <vt:lpstr>Environmental Impact Assessment [EIA]</vt:lpstr>
      <vt:lpstr>Health Impact Assessment [HIA]</vt:lpstr>
      <vt:lpstr>Case Studies:  Environmental Policies To Protect Human Health</vt:lpstr>
      <vt:lpstr> The 2009-2014 EPA Strategic Plan  </vt:lpstr>
      <vt:lpstr>U.S. Agencies Responsible for Environmental Regulation</vt:lpstr>
      <vt:lpstr>Other Country and Global Environmental Regulatory Organizations</vt:lpstr>
      <vt:lpstr>Major U.S. Environmental Health Laws </vt:lpstr>
      <vt:lpstr>Major U.S. Environmental Health Laws</vt:lpstr>
      <vt:lpstr>CERCLA - ATSDR - SARA</vt:lpstr>
      <vt:lpstr>Environmental Advocacy Groups</vt:lpstr>
      <vt:lpstr>Questions ??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Damon T Arnold</dc:creator>
  <cp:lastModifiedBy>Damon Arnold</cp:lastModifiedBy>
  <cp:revision>170</cp:revision>
  <cp:lastPrinted>2012-02-20T00:52:48Z</cp:lastPrinted>
  <dcterms:created xsi:type="dcterms:W3CDTF">2012-01-28T23:40:44Z</dcterms:created>
  <dcterms:modified xsi:type="dcterms:W3CDTF">2015-11-01T03:44:56Z</dcterms:modified>
</cp:coreProperties>
</file>